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73" r:id="rId4"/>
    <p:sldId id="274" r:id="rId5"/>
    <p:sldId id="276" r:id="rId6"/>
    <p:sldId id="275" r:id="rId7"/>
    <p:sldId id="279" r:id="rId8"/>
    <p:sldId id="280" r:id="rId9"/>
    <p:sldId id="281" r:id="rId10"/>
    <p:sldId id="284" r:id="rId11"/>
    <p:sldId id="282" r:id="rId12"/>
    <p:sldId id="283" r:id="rId13"/>
    <p:sldId id="285" r:id="rId14"/>
    <p:sldId id="286" r:id="rId15"/>
    <p:sldId id="291" r:id="rId16"/>
    <p:sldId id="292" r:id="rId17"/>
    <p:sldId id="293" r:id="rId18"/>
    <p:sldId id="294" r:id="rId19"/>
    <p:sldId id="295" r:id="rId20"/>
    <p:sldId id="331" r:id="rId21"/>
    <p:sldId id="296" r:id="rId22"/>
    <p:sldId id="297" r:id="rId23"/>
    <p:sldId id="298" r:id="rId24"/>
    <p:sldId id="299" r:id="rId25"/>
    <p:sldId id="301" r:id="rId26"/>
    <p:sldId id="332" r:id="rId27"/>
    <p:sldId id="333" r:id="rId28"/>
    <p:sldId id="302" r:id="rId29"/>
    <p:sldId id="303" r:id="rId30"/>
    <p:sldId id="306" r:id="rId31"/>
    <p:sldId id="304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25" r:id="rId42"/>
    <p:sldId id="315" r:id="rId43"/>
    <p:sldId id="316" r:id="rId44"/>
    <p:sldId id="317" r:id="rId45"/>
    <p:sldId id="318" r:id="rId46"/>
    <p:sldId id="319" r:id="rId47"/>
    <p:sldId id="320" r:id="rId48"/>
    <p:sldId id="326" r:id="rId49"/>
    <p:sldId id="322" r:id="rId50"/>
    <p:sldId id="321" r:id="rId51"/>
    <p:sldId id="323" r:id="rId52"/>
    <p:sldId id="324" r:id="rId53"/>
    <p:sldId id="327" r:id="rId54"/>
    <p:sldId id="328" r:id="rId55"/>
    <p:sldId id="25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8" y="37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3A59C-41FA-4C92-8079-F8A2395D2F7A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6A5AF-777A-4EB9-88C6-3E49D444B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0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153" y="1122363"/>
            <a:ext cx="9695329" cy="2387600"/>
          </a:xfrm>
        </p:spPr>
        <p:txBody>
          <a:bodyPr anchor="b"/>
          <a:lstStyle>
            <a:lvl1pPr algn="ctr">
              <a:defRPr sz="6000" b="1">
                <a:solidFill>
                  <a:schemeClr val="tx2">
                    <a:lumMod val="50000"/>
                  </a:schemeClr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2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06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1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5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0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1FBADE-3C04-44BB-B90D-46ADEB5DD5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941" y="17542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8A62-138A-4536-A129-FE5317EF89DD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9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1594711"/>
          </a:xfrm>
        </p:spPr>
        <p:txBody>
          <a:bodyPr>
            <a:normAutofit/>
          </a:bodyPr>
          <a:lstStyle/>
          <a:p>
            <a:r>
              <a:rPr lang="en-US" dirty="0"/>
              <a:t>ALGORITHM </a:t>
            </a:r>
            <a:r>
              <a:rPr lang="en-US" smtClean="0"/>
              <a:t>&amp; COMPLEXITY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47703"/>
            <a:ext cx="9144000" cy="3509554"/>
          </a:xfrm>
        </p:spPr>
        <p:txBody>
          <a:bodyPr>
            <a:normAutofit/>
          </a:bodyPr>
          <a:lstStyle/>
          <a:p>
            <a:r>
              <a:rPr lang="en-US" sz="3600" dirty="0"/>
              <a:t>Graph Algorithm</a:t>
            </a:r>
            <a:endParaRPr lang="en-US" sz="3600" dirty="0" smtClean="0"/>
          </a:p>
          <a:p>
            <a:endParaRPr lang="en-US" dirty="0" smtClean="0"/>
          </a:p>
          <a:p>
            <a:pPr algn="l"/>
            <a:r>
              <a:rPr lang="en-US" dirty="0"/>
              <a:t>Course </a:t>
            </a:r>
            <a:r>
              <a:rPr lang="en-US" dirty="0" smtClean="0"/>
              <a:t>Coordinator: Dr. </a:t>
            </a:r>
            <a:r>
              <a:rPr lang="en-US" dirty="0" err="1" smtClean="0"/>
              <a:t>Salama</a:t>
            </a:r>
            <a:r>
              <a:rPr lang="en-US" dirty="0" smtClean="0"/>
              <a:t> A Mostafa</a:t>
            </a:r>
          </a:p>
          <a:p>
            <a:pPr algn="l"/>
            <a:r>
              <a:rPr lang="en-US" dirty="0" smtClean="0"/>
              <a:t>Address: FSKTM, 4</a:t>
            </a:r>
            <a:r>
              <a:rPr lang="en-US" baseline="30000" dirty="0" smtClean="0"/>
              <a:t>th</a:t>
            </a:r>
            <a:r>
              <a:rPr lang="en-US" dirty="0" smtClean="0"/>
              <a:t> floor, Room No. 10</a:t>
            </a:r>
          </a:p>
          <a:p>
            <a:pPr algn="l"/>
            <a:r>
              <a:rPr lang="en-US" dirty="0" smtClean="0"/>
              <a:t>Email: salama@uthm.edu.my</a:t>
            </a:r>
          </a:p>
          <a:p>
            <a:pPr algn="l"/>
            <a:r>
              <a:rPr lang="en-US" dirty="0"/>
              <a:t>Course Code: </a:t>
            </a:r>
            <a:r>
              <a:rPr lang="en-US"/>
              <a:t>BIE </a:t>
            </a:r>
            <a:r>
              <a:rPr lang="en-US" smtClean="0"/>
              <a:t>20303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693" y="3708212"/>
            <a:ext cx="2190307" cy="17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57036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Path</a:t>
            </a:r>
            <a:endParaRPr lang="en-US" altLang="en-US" dirty="0"/>
          </a:p>
          <a:p>
            <a:pPr lvl="1"/>
            <a:r>
              <a:rPr lang="en-US" altLang="en-US" sz="2000" dirty="0"/>
              <a:t>A sequence of vertices in which each successive vertex is </a:t>
            </a:r>
            <a:r>
              <a:rPr lang="en-US" altLang="en-US" sz="2000" dirty="0" smtClean="0"/>
              <a:t>adjacent (next) to </a:t>
            </a:r>
            <a:r>
              <a:rPr lang="en-US" altLang="en-US" sz="2000" dirty="0"/>
              <a:t>its </a:t>
            </a:r>
            <a:r>
              <a:rPr lang="en-US" altLang="en-US" sz="2000" dirty="0" smtClean="0"/>
              <a:t>predecessor</a:t>
            </a:r>
            <a:endParaRPr lang="en-US" altLang="en-US" sz="2000" dirty="0"/>
          </a:p>
          <a:p>
            <a:pPr lvl="1"/>
            <a:r>
              <a:rPr lang="en-US" altLang="en-US" sz="2000" dirty="0"/>
              <a:t>A simple path the vertices and edges are </a:t>
            </a:r>
            <a:r>
              <a:rPr lang="en-US" altLang="en-US" sz="2000" dirty="0" smtClean="0"/>
              <a:t>distinct</a:t>
            </a:r>
          </a:p>
          <a:p>
            <a:pPr lvl="1"/>
            <a:endParaRPr lang="en-US" altLang="en-US" sz="2000" dirty="0"/>
          </a:p>
          <a:p>
            <a:pPr lvl="1"/>
            <a:endParaRPr lang="en-US" altLang="en-US" sz="2000" dirty="0" smtClean="0"/>
          </a:p>
          <a:p>
            <a:pPr lvl="1"/>
            <a:endParaRPr lang="en-US" altLang="en-US" sz="2000" dirty="0" smtClean="0"/>
          </a:p>
          <a:p>
            <a:pPr lvl="1"/>
            <a:endParaRPr lang="en-US" altLang="en-US" sz="2000" dirty="0"/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A cycle is a simple path in which the first and final vertices are the </a:t>
            </a:r>
            <a:r>
              <a:rPr lang="en-US" altLang="en-US" sz="2000" dirty="0" smtClean="0"/>
              <a:t>same</a:t>
            </a:r>
          </a:p>
          <a:p>
            <a:pPr lvl="1"/>
            <a:r>
              <a:rPr lang="en-US" altLang="en-US" sz="2000" dirty="0"/>
              <a:t>A path from vertex </a:t>
            </a:r>
            <a:r>
              <a:rPr lang="en-US" altLang="en-US" sz="2000" dirty="0">
                <a:solidFill>
                  <a:srgbClr val="FF0000"/>
                </a:solidFill>
              </a:rPr>
              <a:t>u</a:t>
            </a:r>
            <a:r>
              <a:rPr lang="en-US" altLang="en-US" sz="2000" dirty="0"/>
              <a:t> to vertex </a:t>
            </a:r>
            <a:r>
              <a:rPr lang="en-US" altLang="en-US" sz="2000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 of a graph </a:t>
            </a:r>
            <a:r>
              <a:rPr lang="en-US" altLang="en-US" sz="2000" dirty="0">
                <a:solidFill>
                  <a:srgbClr val="FF0000"/>
                </a:solidFill>
              </a:rPr>
              <a:t>G</a:t>
            </a:r>
            <a:r>
              <a:rPr lang="en-US" altLang="en-US" sz="2000" dirty="0"/>
              <a:t> can be defined as a sequence of adjacent (connected by an edge) vertices that starts with </a:t>
            </a:r>
            <a:r>
              <a:rPr lang="en-US" altLang="en-US" sz="2000" dirty="0">
                <a:solidFill>
                  <a:srgbClr val="FF0000"/>
                </a:solidFill>
              </a:rPr>
              <a:t>u</a:t>
            </a:r>
            <a:r>
              <a:rPr lang="en-US" altLang="en-US" sz="2000" dirty="0"/>
              <a:t> and ends with </a:t>
            </a:r>
            <a:r>
              <a:rPr lang="en-US" altLang="en-US" sz="2000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.</a:t>
            </a:r>
          </a:p>
          <a:p>
            <a:pPr lvl="1"/>
            <a:r>
              <a:rPr lang="en-US" altLang="en-US" sz="2000" dirty="0"/>
              <a:t>A cycle is a path of a </a:t>
            </a:r>
            <a:r>
              <a:rPr lang="en-US" altLang="en-US" sz="2000" dirty="0">
                <a:solidFill>
                  <a:srgbClr val="00B050"/>
                </a:solidFill>
              </a:rPr>
              <a:t>positive length </a:t>
            </a:r>
            <a:r>
              <a:rPr lang="en-US" altLang="en-US" sz="2000" dirty="0"/>
              <a:t>that starts and ends at the same vertex and does not </a:t>
            </a:r>
            <a:r>
              <a:rPr lang="en-US" altLang="en-US" sz="2000" dirty="0">
                <a:solidFill>
                  <a:srgbClr val="00B050"/>
                </a:solidFill>
              </a:rPr>
              <a:t>traverse</a:t>
            </a:r>
            <a:r>
              <a:rPr lang="en-US" altLang="en-US" sz="2000" dirty="0"/>
              <a:t> the same edge more than </a:t>
            </a:r>
            <a:r>
              <a:rPr lang="en-US" altLang="en-US" sz="2000" dirty="0" smtClean="0">
                <a:solidFill>
                  <a:srgbClr val="00B050"/>
                </a:solidFill>
              </a:rPr>
              <a:t>once</a:t>
            </a:r>
            <a:endParaRPr lang="en-US" altLang="en-US" sz="2000" dirty="0">
              <a:solidFill>
                <a:srgbClr val="00B050"/>
              </a:solidFill>
            </a:endParaRPr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5384"/>
          <a:stretch/>
        </p:blipFill>
        <p:spPr>
          <a:xfrm>
            <a:off x="2771775" y="2933700"/>
            <a:ext cx="52387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4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Examples</a:t>
            </a:r>
          </a:p>
          <a:p>
            <a:pPr lvl="1"/>
            <a:r>
              <a:rPr lang="en-US" dirty="0"/>
              <a:t>Digraphs 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sz="1800" dirty="0"/>
              <a:t>V = {A, B, C, D, E}</a:t>
            </a:r>
          </a:p>
          <a:p>
            <a:pPr lvl="1">
              <a:buNone/>
            </a:pPr>
            <a:r>
              <a:rPr lang="en-US" sz="1800" dirty="0"/>
              <a:t>	E = {(A, B), (B, A), (B, E), (D, A), (E, A), (E, D), (E, C)}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Undirected Graph</a:t>
            </a:r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1800" dirty="0" smtClean="0"/>
              <a:t>V = {A, B, C, D, E}</a:t>
            </a:r>
          </a:p>
          <a:p>
            <a:pPr lvl="1">
              <a:buNone/>
            </a:pPr>
            <a:r>
              <a:rPr lang="en-US" sz="1800" dirty="0" smtClean="0"/>
              <a:t>	E </a:t>
            </a:r>
            <a:r>
              <a:rPr lang="en-US" sz="1800" dirty="0"/>
              <a:t>= {{A, B}, {A, D}, {C, E}, {D, E</a:t>
            </a:r>
            <a:r>
              <a:rPr lang="en-US" sz="1800" dirty="0" smtClean="0"/>
              <a:t>}}</a:t>
            </a:r>
          </a:p>
          <a:p>
            <a:pPr lvl="1">
              <a:buNone/>
            </a:pPr>
            <a:endParaRPr lang="en-US" sz="2000" dirty="0"/>
          </a:p>
          <a:p>
            <a:endParaRPr lang="en-US" dirty="0" smtClean="0"/>
          </a:p>
          <a:p>
            <a:pPr marL="457200" lvl="1" indent="0" algn="just">
              <a:buNone/>
            </a:pPr>
            <a:endParaRPr lang="en-US" dirty="0"/>
          </a:p>
        </p:txBody>
      </p:sp>
      <p:pic>
        <p:nvPicPr>
          <p:cNvPr id="5" name="Picture 4" descr="Fi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84" y="4184789"/>
            <a:ext cx="3342824" cy="201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49" y="1956219"/>
            <a:ext cx="3307926" cy="19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8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Disconnected Graph </a:t>
            </a:r>
            <a:r>
              <a:rPr lang="en-US" dirty="0" smtClean="0"/>
              <a:t>Examples</a:t>
            </a:r>
          </a:p>
          <a:p>
            <a:pPr lvl="1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Weighted Graph</a:t>
            </a:r>
            <a:r>
              <a:rPr lang="en-US" dirty="0"/>
              <a:t> Examples</a:t>
            </a:r>
            <a:endParaRPr lang="en-US" dirty="0" smtClean="0"/>
          </a:p>
          <a:p>
            <a:pPr lvl="1">
              <a:buNone/>
            </a:pPr>
            <a:endParaRPr lang="en-US" sz="2000" dirty="0"/>
          </a:p>
          <a:p>
            <a:endParaRPr lang="en-US" dirty="0" smtClean="0"/>
          </a:p>
          <a:p>
            <a:pPr marL="457200" lvl="1" indent="0" algn="just">
              <a:buNone/>
            </a:pPr>
            <a:endParaRPr lang="en-US" dirty="0"/>
          </a:p>
        </p:txBody>
      </p:sp>
      <p:pic>
        <p:nvPicPr>
          <p:cNvPr id="7" name="Picture 3" descr="Graph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23"/>
          <a:stretch/>
        </p:blipFill>
        <p:spPr bwMode="auto">
          <a:xfrm>
            <a:off x="7545518" y="1941297"/>
            <a:ext cx="1543642" cy="20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Weighted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56" y="3929903"/>
            <a:ext cx="5087083" cy="23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Graph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9" t="-3308" b="81518"/>
          <a:stretch/>
        </p:blipFill>
        <p:spPr bwMode="auto">
          <a:xfrm>
            <a:off x="1815655" y="2570207"/>
            <a:ext cx="1574648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Graph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9" t="52724"/>
          <a:stretch/>
        </p:blipFill>
        <p:spPr bwMode="auto">
          <a:xfrm>
            <a:off x="4396063" y="2285000"/>
            <a:ext cx="1574648" cy="105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0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</a:t>
            </a:r>
            <a:r>
              <a:rPr lang="en-US" dirty="0" smtClean="0"/>
              <a:t>Examples</a:t>
            </a:r>
          </a:p>
          <a:p>
            <a:pPr lvl="1">
              <a:buNone/>
            </a:pPr>
            <a:endParaRPr lang="en-US" sz="2000" dirty="0"/>
          </a:p>
          <a:p>
            <a:endParaRPr lang="en-US" dirty="0" smtClean="0"/>
          </a:p>
          <a:p>
            <a:pPr marL="457200" lvl="1" indent="0" algn="just">
              <a:buNone/>
            </a:pPr>
            <a:endParaRPr lang="en-US" dirty="0"/>
          </a:p>
        </p:txBody>
      </p:sp>
      <p:pic>
        <p:nvPicPr>
          <p:cNvPr id="7" name="Picture 3" descr="Pa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91" y="2419350"/>
            <a:ext cx="75438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6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Cycle </a:t>
            </a:r>
            <a:r>
              <a:rPr lang="en-US" dirty="0" smtClean="0"/>
              <a:t>Examples</a:t>
            </a:r>
          </a:p>
          <a:p>
            <a:pPr lvl="1">
              <a:buNone/>
            </a:pPr>
            <a:endParaRPr lang="en-US" sz="2000" dirty="0"/>
          </a:p>
          <a:p>
            <a:endParaRPr lang="en-US" dirty="0" smtClean="0"/>
          </a:p>
          <a:p>
            <a:pPr marL="457200" lvl="1" indent="0" algn="just">
              <a:buNone/>
            </a:pPr>
            <a:endParaRPr lang="en-US" dirty="0"/>
          </a:p>
        </p:txBody>
      </p:sp>
      <p:pic>
        <p:nvPicPr>
          <p:cNvPr id="8" name="Picture 3" descr="Cyc;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65" y="2430653"/>
            <a:ext cx="7620000" cy="347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17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Graphs and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Relationship </a:t>
            </a:r>
            <a:r>
              <a:rPr lang="en-US" altLang="en-US" dirty="0"/>
              <a:t>Between Graphs and Trees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dirty="0">
                <a:solidFill>
                  <a:srgbClr val="00B050"/>
                </a:solidFill>
              </a:rPr>
              <a:t>tree</a:t>
            </a:r>
            <a:r>
              <a:rPr lang="en-US" altLang="en-US" dirty="0"/>
              <a:t> is a special case of a graph.</a:t>
            </a:r>
          </a:p>
          <a:p>
            <a:pPr lvl="1"/>
            <a:r>
              <a:rPr lang="en-US" altLang="en-US" dirty="0"/>
              <a:t>Any connected </a:t>
            </a:r>
            <a:r>
              <a:rPr lang="en-US" altLang="en-US" dirty="0">
                <a:solidFill>
                  <a:srgbClr val="00B050"/>
                </a:solidFill>
              </a:rPr>
              <a:t>graph</a:t>
            </a:r>
            <a:r>
              <a:rPr lang="en-US" altLang="en-US" dirty="0"/>
              <a:t> which does not contain </a:t>
            </a:r>
            <a:r>
              <a:rPr lang="en-US" altLang="en-US" dirty="0">
                <a:solidFill>
                  <a:srgbClr val="FF0000"/>
                </a:solidFill>
              </a:rPr>
              <a:t>cycles</a:t>
            </a:r>
            <a:r>
              <a:rPr lang="en-US" altLang="en-US" dirty="0"/>
              <a:t> can be considered a </a:t>
            </a:r>
            <a:r>
              <a:rPr lang="en-US" altLang="en-US" dirty="0">
                <a:solidFill>
                  <a:srgbClr val="00B050"/>
                </a:solidFill>
              </a:rPr>
              <a:t>tree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Any </a:t>
            </a:r>
            <a:r>
              <a:rPr lang="en-US" altLang="en-US" dirty="0">
                <a:solidFill>
                  <a:srgbClr val="00B050"/>
                </a:solidFill>
              </a:rPr>
              <a:t>node</a:t>
            </a:r>
            <a:r>
              <a:rPr lang="en-US" altLang="en-US" dirty="0"/>
              <a:t> can be chosen to be the </a:t>
            </a:r>
            <a:r>
              <a:rPr lang="en-US" altLang="en-US" dirty="0">
                <a:solidFill>
                  <a:srgbClr val="00B050"/>
                </a:solidFill>
              </a:rPr>
              <a:t>root</a:t>
            </a:r>
            <a:r>
              <a:rPr lang="en-US" altLang="en-US" dirty="0"/>
              <a:t>.</a:t>
            </a:r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4" descr="KWC12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3752850"/>
            <a:ext cx="53435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8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</a:t>
            </a:r>
            <a:r>
              <a:rPr lang="en-US" dirty="0"/>
              <a:t>Representation in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Two </a:t>
            </a:r>
            <a:r>
              <a:rPr lang="en-US" altLang="en-US" dirty="0" smtClean="0"/>
              <a:t>popular methods </a:t>
            </a:r>
            <a:r>
              <a:rPr lang="en-US" altLang="en-US" dirty="0"/>
              <a:t>of </a:t>
            </a:r>
            <a:r>
              <a:rPr lang="en-US" altLang="en-US" dirty="0" smtClean="0"/>
              <a:t>graph representation: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Adjacency Matrix</a:t>
            </a:r>
          </a:p>
          <a:p>
            <a:pPr lvl="2"/>
            <a:r>
              <a:rPr lang="en-US" altLang="en-US" dirty="0">
                <a:solidFill>
                  <a:srgbClr val="FF0000"/>
                </a:solidFill>
              </a:rPr>
              <a:t>A |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| × |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| </a:t>
            </a:r>
            <a:r>
              <a:rPr lang="en-US" altLang="en-US" dirty="0"/>
              <a:t>matrix with </a:t>
            </a:r>
            <a:r>
              <a:rPr lang="en-US" altLang="en-US" dirty="0">
                <a:solidFill>
                  <a:srgbClr val="FF0000"/>
                </a:solidFill>
              </a:rPr>
              <a:t>1</a:t>
            </a:r>
            <a:r>
              <a:rPr lang="en-US" altLang="en-US" dirty="0"/>
              <a:t> (or the weight) (or true) for an edge and </a:t>
            </a:r>
            <a:r>
              <a:rPr lang="en-US" altLang="en-US" dirty="0">
                <a:solidFill>
                  <a:srgbClr val="FF0000"/>
                </a:solidFill>
              </a:rPr>
              <a:t>0</a:t>
            </a:r>
            <a:r>
              <a:rPr lang="en-US" altLang="en-US" dirty="0"/>
              <a:t> (or infinity) (or false) for </a:t>
            </a:r>
            <a:r>
              <a:rPr lang="en-US" altLang="en-US" dirty="0" smtClean="0"/>
              <a:t>not-an-edge</a:t>
            </a:r>
          </a:p>
          <a:p>
            <a:pPr lvl="2"/>
            <a:endParaRPr lang="en-US" altLang="en-US" dirty="0"/>
          </a:p>
          <a:p>
            <a:pPr lvl="1"/>
            <a:r>
              <a:rPr lang="en-US" altLang="en-US" dirty="0"/>
              <a:t>Adjacency List</a:t>
            </a:r>
          </a:p>
          <a:p>
            <a:pPr lvl="2"/>
            <a:r>
              <a:rPr lang="en-US" altLang="en-US" dirty="0"/>
              <a:t>A </a:t>
            </a:r>
            <a:r>
              <a:rPr lang="en-US" altLang="en-US" dirty="0">
                <a:solidFill>
                  <a:srgbClr val="00B050"/>
                </a:solidFill>
              </a:rPr>
              <a:t>vector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rgbClr val="00B050"/>
                </a:solidFill>
              </a:rPr>
              <a:t>linked </a:t>
            </a:r>
            <a:r>
              <a:rPr lang="en-US" altLang="en-US" dirty="0" smtClean="0">
                <a:solidFill>
                  <a:srgbClr val="00B050"/>
                </a:solidFill>
              </a:rPr>
              <a:t>list </a:t>
            </a:r>
            <a:r>
              <a:rPr lang="en-US" altLang="en-US" dirty="0" smtClean="0"/>
              <a:t>or </a:t>
            </a:r>
            <a:r>
              <a:rPr lang="en-US" altLang="en-US" dirty="0" smtClean="0">
                <a:solidFill>
                  <a:srgbClr val="00B050"/>
                </a:solidFill>
              </a:rPr>
              <a:t>array</a:t>
            </a:r>
            <a:r>
              <a:rPr lang="en-US" altLang="en-US" dirty="0"/>
              <a:t>) of lists, one for each vertex. Each list has the adjacent vertices</a:t>
            </a:r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 </a:t>
            </a:r>
            <a:r>
              <a:rPr lang="en-US" dirty="0"/>
              <a:t>in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Adjacency </a:t>
            </a:r>
            <a:r>
              <a:rPr lang="ms-MY" altLang="en-US" dirty="0" smtClean="0"/>
              <a:t>Matrix</a:t>
            </a:r>
            <a:endParaRPr lang="ms-MY" altLang="en-US" dirty="0"/>
          </a:p>
          <a:p>
            <a:pPr lvl="1"/>
            <a:r>
              <a:rPr lang="ms-MY" altLang="en-US" dirty="0"/>
              <a:t>A graph with </a:t>
            </a:r>
            <a:r>
              <a:rPr lang="ms-MY" altLang="en-US" i="1" dirty="0"/>
              <a:t>n</a:t>
            </a:r>
            <a:r>
              <a:rPr lang="ms-MY" altLang="en-US" dirty="0"/>
              <a:t> vertices </a:t>
            </a:r>
            <a:r>
              <a:rPr lang="ms-MY" altLang="en-US" dirty="0">
                <a:solidFill>
                  <a:srgbClr val="FF0000"/>
                </a:solidFill>
              </a:rPr>
              <a:t>(1,2,3,...,</a:t>
            </a:r>
            <a:r>
              <a:rPr lang="ms-MY" altLang="en-US" i="1" dirty="0">
                <a:solidFill>
                  <a:srgbClr val="FF0000"/>
                </a:solidFill>
              </a:rPr>
              <a:t> n</a:t>
            </a:r>
            <a:r>
              <a:rPr lang="ms-MY" altLang="en-US" dirty="0">
                <a:solidFill>
                  <a:srgbClr val="FF0000"/>
                </a:solidFill>
              </a:rPr>
              <a:t>)</a:t>
            </a:r>
            <a:r>
              <a:rPr lang="ms-MY" altLang="en-US" dirty="0"/>
              <a:t>, is </a:t>
            </a:r>
            <a:r>
              <a:rPr lang="ms-MY" altLang="en-US" i="1" dirty="0">
                <a:solidFill>
                  <a:srgbClr val="FF0000"/>
                </a:solidFill>
              </a:rPr>
              <a:t>n-</a:t>
            </a:r>
            <a:r>
              <a:rPr lang="ms-MY" altLang="en-US" dirty="0">
                <a:solidFill>
                  <a:srgbClr val="FF0000"/>
                </a:solidFill>
              </a:rPr>
              <a:t>by-</a:t>
            </a:r>
            <a:r>
              <a:rPr lang="ms-MY" altLang="en-US" i="1" dirty="0">
                <a:solidFill>
                  <a:srgbClr val="FF0000"/>
                </a:solidFill>
              </a:rPr>
              <a:t>n</a:t>
            </a:r>
            <a:r>
              <a:rPr lang="ms-MY" altLang="en-US" dirty="0"/>
              <a:t> </a:t>
            </a:r>
            <a:r>
              <a:rPr lang="ms-MY" altLang="en-US" dirty="0">
                <a:solidFill>
                  <a:srgbClr val="00B050"/>
                </a:solidFill>
              </a:rPr>
              <a:t>boolean matrix </a:t>
            </a:r>
            <a:r>
              <a:rPr lang="ms-MY" altLang="en-US" dirty="0"/>
              <a:t>with one row and one column.</a:t>
            </a:r>
          </a:p>
          <a:p>
            <a:pPr lvl="1"/>
            <a:r>
              <a:rPr lang="ms-MY" altLang="en-US" dirty="0"/>
              <a:t>The element in the </a:t>
            </a:r>
            <a:r>
              <a:rPr lang="ms-MY" altLang="en-US" i="1" dirty="0"/>
              <a:t>i</a:t>
            </a:r>
            <a:r>
              <a:rPr lang="ms-MY" altLang="en-US" dirty="0"/>
              <a:t>th row and the </a:t>
            </a:r>
            <a:r>
              <a:rPr lang="ms-MY" altLang="en-US" i="1" dirty="0"/>
              <a:t>j</a:t>
            </a:r>
            <a:r>
              <a:rPr lang="ms-MY" altLang="en-US" dirty="0"/>
              <a:t>th column is equal to </a:t>
            </a:r>
            <a:r>
              <a:rPr lang="ms-MY" altLang="en-US" dirty="0">
                <a:solidFill>
                  <a:srgbClr val="FF0000"/>
                </a:solidFill>
              </a:rPr>
              <a:t>1</a:t>
            </a:r>
            <a:r>
              <a:rPr lang="ms-MY" altLang="en-US" dirty="0"/>
              <a:t> if there is an edge from the </a:t>
            </a:r>
            <a:r>
              <a:rPr lang="ms-MY" altLang="en-US" i="1" dirty="0"/>
              <a:t>i</a:t>
            </a:r>
            <a:r>
              <a:rPr lang="ms-MY" altLang="en-US" dirty="0"/>
              <a:t>th vertex to the vertex </a:t>
            </a:r>
            <a:r>
              <a:rPr lang="ms-MY" altLang="en-US" i="1" dirty="0"/>
              <a:t>j</a:t>
            </a:r>
            <a:r>
              <a:rPr lang="ms-MY" altLang="en-US" dirty="0"/>
              <a:t>th, otherwise equal to </a:t>
            </a:r>
            <a:r>
              <a:rPr lang="ms-MY" altLang="en-US" dirty="0">
                <a:solidFill>
                  <a:srgbClr val="FF0000"/>
                </a:solidFill>
              </a:rPr>
              <a:t>0</a:t>
            </a:r>
            <a:r>
              <a:rPr lang="ms-MY" altLang="en-US" dirty="0"/>
              <a:t>.</a:t>
            </a:r>
          </a:p>
          <a:p>
            <a:pPr lvl="1"/>
            <a:r>
              <a:rPr lang="ms-MY" altLang="en-US" i="1" dirty="0" smtClean="0"/>
              <a:t>A</a:t>
            </a:r>
            <a:r>
              <a:rPr lang="ms-MY" altLang="en-US" dirty="0" smtClean="0"/>
              <a:t>djacency </a:t>
            </a:r>
            <a:r>
              <a:rPr lang="ms-MY" altLang="en-US" dirty="0"/>
              <a:t>matrix for an </a:t>
            </a:r>
            <a:r>
              <a:rPr lang="ms-MY" altLang="en-US" dirty="0">
                <a:solidFill>
                  <a:srgbClr val="00B050"/>
                </a:solidFill>
              </a:rPr>
              <a:t>undirected</a:t>
            </a:r>
            <a:r>
              <a:rPr lang="ms-MY" altLang="en-US" i="1" dirty="0"/>
              <a:t> </a:t>
            </a:r>
            <a:r>
              <a:rPr lang="ms-MY" altLang="en-US" dirty="0"/>
              <a:t>graph is always </a:t>
            </a:r>
            <a:r>
              <a:rPr lang="ms-MY" altLang="en-US" b="1" dirty="0"/>
              <a:t>symmetric</a:t>
            </a:r>
            <a:r>
              <a:rPr lang="ms-MY" altLang="en-US" i="1" dirty="0"/>
              <a:t>,</a:t>
            </a:r>
            <a:r>
              <a:rPr lang="ms-MY" altLang="en-US" dirty="0"/>
              <a:t>i.e</a:t>
            </a:r>
            <a:r>
              <a:rPr lang="ms-MY" altLang="en-US" i="1" dirty="0"/>
              <a:t> </a:t>
            </a:r>
            <a:r>
              <a:rPr lang="ms-MY" altLang="en-US" b="1" dirty="0"/>
              <a:t> </a:t>
            </a:r>
            <a:r>
              <a:rPr lang="ms-MY" altLang="en-US" b="1" dirty="0">
                <a:solidFill>
                  <a:srgbClr val="FF0000"/>
                </a:solidFill>
              </a:rPr>
              <a:t>A[</a:t>
            </a:r>
            <a:r>
              <a:rPr lang="ms-MY" altLang="en-US" b="1" i="1" dirty="0">
                <a:solidFill>
                  <a:srgbClr val="FF0000"/>
                </a:solidFill>
              </a:rPr>
              <a:t>i, j</a:t>
            </a:r>
            <a:r>
              <a:rPr lang="ms-MY" altLang="en-US" b="1" dirty="0">
                <a:solidFill>
                  <a:srgbClr val="FF0000"/>
                </a:solidFill>
              </a:rPr>
              <a:t>] = A[</a:t>
            </a:r>
            <a:r>
              <a:rPr lang="ms-MY" altLang="en-US" b="1" i="1" dirty="0">
                <a:solidFill>
                  <a:srgbClr val="FF0000"/>
                </a:solidFill>
              </a:rPr>
              <a:t>j, i</a:t>
            </a:r>
            <a:r>
              <a:rPr lang="ms-MY" altLang="en-US" b="1" dirty="0">
                <a:solidFill>
                  <a:srgbClr val="FF0000"/>
                </a:solidFill>
              </a:rPr>
              <a:t>]</a:t>
            </a:r>
            <a:r>
              <a:rPr lang="ms-MY" altLang="en-US" b="1" dirty="0"/>
              <a:t> </a:t>
            </a:r>
            <a:r>
              <a:rPr lang="ms-MY" altLang="en-US" dirty="0"/>
              <a:t>for every </a:t>
            </a:r>
            <a:r>
              <a:rPr lang="ms-MY" altLang="en-US" dirty="0">
                <a:solidFill>
                  <a:srgbClr val="FF0000"/>
                </a:solidFill>
              </a:rPr>
              <a:t>0 </a:t>
            </a:r>
            <a:r>
              <a:rPr lang="ms-MY" altLang="en-US" dirty="0">
                <a:solidFill>
                  <a:srgbClr val="FF0000"/>
                </a:solidFill>
                <a:cs typeface="Arial" panose="020B0604020202020204" pitchFamily="34" charset="0"/>
              </a:rPr>
              <a:t>≤ </a:t>
            </a:r>
            <a:r>
              <a:rPr lang="ms-MY" altLang="en-US" i="1" dirty="0">
                <a:solidFill>
                  <a:srgbClr val="FF0000"/>
                </a:solidFill>
                <a:cs typeface="Arial" panose="020B0604020202020204" pitchFamily="34" charset="0"/>
              </a:rPr>
              <a:t>i,   j </a:t>
            </a:r>
            <a:r>
              <a:rPr lang="ms-MY" altLang="en-US" dirty="0">
                <a:solidFill>
                  <a:srgbClr val="FF0000"/>
                </a:solidFill>
                <a:cs typeface="Arial" panose="020B0604020202020204" pitchFamily="34" charset="0"/>
              </a:rPr>
              <a:t>≤ </a:t>
            </a:r>
            <a:r>
              <a:rPr lang="ms-MY" altLang="en-US" i="1" dirty="0">
                <a:solidFill>
                  <a:srgbClr val="FF0000"/>
                </a:solidFill>
                <a:cs typeface="Arial" panose="020B0604020202020204" pitchFamily="34" charset="0"/>
              </a:rPr>
              <a:t>n</a:t>
            </a:r>
            <a:r>
              <a:rPr lang="ms-MY" altLang="en-US" dirty="0">
                <a:solidFill>
                  <a:srgbClr val="FF0000"/>
                </a:solidFill>
                <a:cs typeface="Arial" panose="020B0604020202020204" pitchFamily="34" charset="0"/>
              </a:rPr>
              <a:t> -1</a:t>
            </a:r>
            <a:r>
              <a:rPr lang="ms-MY" altLang="en-US" dirty="0">
                <a:cs typeface="Arial" panose="020B0604020202020204" pitchFamily="34" charset="0"/>
              </a:rPr>
              <a:t>.</a:t>
            </a:r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 </a:t>
            </a:r>
            <a:r>
              <a:rPr lang="en-US" dirty="0"/>
              <a:t>in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Adjacency </a:t>
            </a:r>
            <a:r>
              <a:rPr lang="ms-MY" altLang="en-US" dirty="0" smtClean="0"/>
              <a:t>Matrix </a:t>
            </a:r>
            <a:r>
              <a:rPr lang="ms-MY" altLang="en-US" dirty="0"/>
              <a:t>of Undirected Graph </a:t>
            </a:r>
          </a:p>
          <a:p>
            <a:pPr lvl="1"/>
            <a:endParaRPr lang="ms-MY" altLang="en-US" dirty="0" smtClean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2273364" y="2879907"/>
            <a:ext cx="7112000" cy="2425700"/>
            <a:chOff x="1580" y="1858"/>
            <a:chExt cx="4480" cy="1528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80" y="1858"/>
              <a:ext cx="4480" cy="1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580" y="1858"/>
              <a:ext cx="4480" cy="152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612" y="2298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612" y="2298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900" y="2514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900" y="2514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4900" y="2730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900" y="2730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900" y="2946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4900" y="2946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4900" y="3162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4900" y="3162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5188" y="2730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5188" y="2730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5188" y="2946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5188" y="2946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5188" y="3162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188" y="3162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5476" y="2946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5476" y="2946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476" y="3162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5476" y="3162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764" y="3162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5764" y="3162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4612" y="2514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4612" y="2514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4612" y="2730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612" y="2730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612" y="2946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4612" y="2946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612" y="3162"/>
              <a:ext cx="288" cy="216"/>
            </a:xfrm>
            <a:prstGeom prst="rect">
              <a:avLst/>
            </a:prstGeom>
            <a:solidFill>
              <a:srgbClr val="B0CCFC"/>
            </a:solidFill>
            <a:ln w="0">
              <a:solidFill>
                <a:srgbClr val="B0CCFC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4612" y="3162"/>
              <a:ext cx="288" cy="21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1732" y="2010"/>
              <a:ext cx="115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1732" y="2010"/>
              <a:ext cx="1152" cy="1152"/>
            </a:xfrm>
            <a:custGeom>
              <a:avLst/>
              <a:gdLst>
                <a:gd name="T0" fmla="*/ 1152 w 1152"/>
                <a:gd name="T1" fmla="*/ 0 h 1152"/>
                <a:gd name="T2" fmla="*/ 1152 w 1152"/>
                <a:gd name="T3" fmla="*/ 1152 h 1152"/>
                <a:gd name="T4" fmla="*/ 0 w 1152"/>
                <a:gd name="T5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2" h="1152">
                  <a:moveTo>
                    <a:pt x="1152" y="0"/>
                  </a:moveTo>
                  <a:lnTo>
                    <a:pt x="1152" y="1152"/>
                  </a:lnTo>
                  <a:lnTo>
                    <a:pt x="0" y="115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1" name="Freeform 38"/>
            <p:cNvSpPr>
              <a:spLocks/>
            </p:cNvSpPr>
            <p:nvPr/>
          </p:nvSpPr>
          <p:spPr bwMode="auto">
            <a:xfrm>
              <a:off x="1732" y="2010"/>
              <a:ext cx="2016" cy="1152"/>
            </a:xfrm>
            <a:custGeom>
              <a:avLst/>
              <a:gdLst>
                <a:gd name="T0" fmla="*/ 0 w 2016"/>
                <a:gd name="T1" fmla="*/ 0 h 1152"/>
                <a:gd name="T2" fmla="*/ 0 w 2016"/>
                <a:gd name="T3" fmla="*/ 1152 h 1152"/>
                <a:gd name="T4" fmla="*/ 1152 w 2016"/>
                <a:gd name="T5" fmla="*/ 0 h 1152"/>
                <a:gd name="T6" fmla="*/ 2016 w 2016"/>
                <a:gd name="T7" fmla="*/ 576 h 1152"/>
                <a:gd name="T8" fmla="*/ 1152 w 2016"/>
                <a:gd name="T9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6" h="1152">
                  <a:moveTo>
                    <a:pt x="0" y="0"/>
                  </a:moveTo>
                  <a:lnTo>
                    <a:pt x="0" y="1152"/>
                  </a:lnTo>
                  <a:lnTo>
                    <a:pt x="1152" y="0"/>
                  </a:lnTo>
                  <a:lnTo>
                    <a:pt x="2016" y="576"/>
                  </a:lnTo>
                  <a:lnTo>
                    <a:pt x="1152" y="1152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2" name="Freeform 39"/>
            <p:cNvSpPr>
              <a:spLocks/>
            </p:cNvSpPr>
            <p:nvPr/>
          </p:nvSpPr>
          <p:spPr bwMode="auto">
            <a:xfrm>
              <a:off x="1588" y="1866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3" name="Freeform 40"/>
            <p:cNvSpPr>
              <a:spLocks/>
            </p:cNvSpPr>
            <p:nvPr/>
          </p:nvSpPr>
          <p:spPr bwMode="auto">
            <a:xfrm>
              <a:off x="1588" y="1866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2740" y="1866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740" y="1866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6" name="Freeform 43"/>
            <p:cNvSpPr>
              <a:spLocks/>
            </p:cNvSpPr>
            <p:nvPr/>
          </p:nvSpPr>
          <p:spPr bwMode="auto">
            <a:xfrm>
              <a:off x="3604" y="2442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7" name="Freeform 44"/>
            <p:cNvSpPr>
              <a:spLocks/>
            </p:cNvSpPr>
            <p:nvPr/>
          </p:nvSpPr>
          <p:spPr bwMode="auto">
            <a:xfrm>
              <a:off x="3604" y="2442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740" y="3018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49" name="Freeform 46"/>
            <p:cNvSpPr>
              <a:spLocks/>
            </p:cNvSpPr>
            <p:nvPr/>
          </p:nvSpPr>
          <p:spPr bwMode="auto">
            <a:xfrm>
              <a:off x="2740" y="3018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1588" y="3018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1" name="Freeform 48"/>
            <p:cNvSpPr>
              <a:spLocks/>
            </p:cNvSpPr>
            <p:nvPr/>
          </p:nvSpPr>
          <p:spPr bwMode="auto">
            <a:xfrm>
              <a:off x="1588" y="3018"/>
              <a:ext cx="288" cy="288"/>
            </a:xfrm>
            <a:custGeom>
              <a:avLst/>
              <a:gdLst>
                <a:gd name="T0" fmla="*/ 144 w 288"/>
                <a:gd name="T1" fmla="*/ 0 h 288"/>
                <a:gd name="T2" fmla="*/ 182 w 288"/>
                <a:gd name="T3" fmla="*/ 6 h 288"/>
                <a:gd name="T4" fmla="*/ 216 w 288"/>
                <a:gd name="T5" fmla="*/ 20 h 288"/>
                <a:gd name="T6" fmla="*/ 246 w 288"/>
                <a:gd name="T7" fmla="*/ 42 h 288"/>
                <a:gd name="T8" fmla="*/ 268 w 288"/>
                <a:gd name="T9" fmla="*/ 72 h 288"/>
                <a:gd name="T10" fmla="*/ 282 w 288"/>
                <a:gd name="T11" fmla="*/ 106 h 288"/>
                <a:gd name="T12" fmla="*/ 288 w 288"/>
                <a:gd name="T13" fmla="*/ 144 h 288"/>
                <a:gd name="T14" fmla="*/ 282 w 288"/>
                <a:gd name="T15" fmla="*/ 182 h 288"/>
                <a:gd name="T16" fmla="*/ 268 w 288"/>
                <a:gd name="T17" fmla="*/ 216 h 288"/>
                <a:gd name="T18" fmla="*/ 246 w 288"/>
                <a:gd name="T19" fmla="*/ 246 h 288"/>
                <a:gd name="T20" fmla="*/ 216 w 288"/>
                <a:gd name="T21" fmla="*/ 268 h 288"/>
                <a:gd name="T22" fmla="*/ 182 w 288"/>
                <a:gd name="T23" fmla="*/ 282 h 288"/>
                <a:gd name="T24" fmla="*/ 144 w 288"/>
                <a:gd name="T25" fmla="*/ 288 h 288"/>
                <a:gd name="T26" fmla="*/ 106 w 288"/>
                <a:gd name="T27" fmla="*/ 282 h 288"/>
                <a:gd name="T28" fmla="*/ 72 w 288"/>
                <a:gd name="T29" fmla="*/ 268 h 288"/>
                <a:gd name="T30" fmla="*/ 42 w 288"/>
                <a:gd name="T31" fmla="*/ 246 h 288"/>
                <a:gd name="T32" fmla="*/ 20 w 288"/>
                <a:gd name="T33" fmla="*/ 216 h 288"/>
                <a:gd name="T34" fmla="*/ 6 w 288"/>
                <a:gd name="T35" fmla="*/ 182 h 288"/>
                <a:gd name="T36" fmla="*/ 0 w 288"/>
                <a:gd name="T37" fmla="*/ 144 h 288"/>
                <a:gd name="T38" fmla="*/ 6 w 288"/>
                <a:gd name="T39" fmla="*/ 106 h 288"/>
                <a:gd name="T40" fmla="*/ 20 w 288"/>
                <a:gd name="T41" fmla="*/ 72 h 288"/>
                <a:gd name="T42" fmla="*/ 42 w 288"/>
                <a:gd name="T43" fmla="*/ 42 h 288"/>
                <a:gd name="T44" fmla="*/ 72 w 288"/>
                <a:gd name="T45" fmla="*/ 20 h 288"/>
                <a:gd name="T46" fmla="*/ 106 w 288"/>
                <a:gd name="T47" fmla="*/ 6 h 288"/>
                <a:gd name="T48" fmla="*/ 144 w 288"/>
                <a:gd name="T4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lnTo>
                    <a:pt x="182" y="6"/>
                  </a:lnTo>
                  <a:lnTo>
                    <a:pt x="216" y="20"/>
                  </a:lnTo>
                  <a:lnTo>
                    <a:pt x="246" y="42"/>
                  </a:lnTo>
                  <a:lnTo>
                    <a:pt x="268" y="72"/>
                  </a:lnTo>
                  <a:lnTo>
                    <a:pt x="282" y="106"/>
                  </a:lnTo>
                  <a:lnTo>
                    <a:pt x="288" y="144"/>
                  </a:lnTo>
                  <a:lnTo>
                    <a:pt x="282" y="182"/>
                  </a:lnTo>
                  <a:lnTo>
                    <a:pt x="268" y="216"/>
                  </a:lnTo>
                  <a:lnTo>
                    <a:pt x="246" y="246"/>
                  </a:lnTo>
                  <a:lnTo>
                    <a:pt x="216" y="268"/>
                  </a:lnTo>
                  <a:lnTo>
                    <a:pt x="182" y="282"/>
                  </a:lnTo>
                  <a:lnTo>
                    <a:pt x="144" y="288"/>
                  </a:lnTo>
                  <a:lnTo>
                    <a:pt x="106" y="282"/>
                  </a:lnTo>
                  <a:lnTo>
                    <a:pt x="72" y="268"/>
                  </a:lnTo>
                  <a:lnTo>
                    <a:pt x="42" y="246"/>
                  </a:lnTo>
                  <a:lnTo>
                    <a:pt x="20" y="216"/>
                  </a:lnTo>
                  <a:lnTo>
                    <a:pt x="6" y="182"/>
                  </a:lnTo>
                  <a:lnTo>
                    <a:pt x="0" y="144"/>
                  </a:lnTo>
                  <a:lnTo>
                    <a:pt x="6" y="106"/>
                  </a:lnTo>
                  <a:lnTo>
                    <a:pt x="20" y="72"/>
                  </a:lnTo>
                  <a:lnTo>
                    <a:pt x="42" y="42"/>
                  </a:lnTo>
                  <a:lnTo>
                    <a:pt x="72" y="20"/>
                  </a:lnTo>
                  <a:lnTo>
                    <a:pt x="106" y="6"/>
                  </a:lnTo>
                  <a:lnTo>
                    <a:pt x="14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2" name="Freeform 49"/>
            <p:cNvSpPr>
              <a:spLocks/>
            </p:cNvSpPr>
            <p:nvPr/>
          </p:nvSpPr>
          <p:spPr bwMode="auto">
            <a:xfrm>
              <a:off x="2856" y="1946"/>
              <a:ext cx="38" cy="136"/>
            </a:xfrm>
            <a:custGeom>
              <a:avLst/>
              <a:gdLst>
                <a:gd name="T0" fmla="*/ 38 w 38"/>
                <a:gd name="T1" fmla="*/ 136 h 136"/>
                <a:gd name="T2" fmla="*/ 22 w 38"/>
                <a:gd name="T3" fmla="*/ 136 h 136"/>
                <a:gd name="T4" fmla="*/ 22 w 38"/>
                <a:gd name="T5" fmla="*/ 12 h 136"/>
                <a:gd name="T6" fmla="*/ 0 w 38"/>
                <a:gd name="T7" fmla="*/ 12 h 136"/>
                <a:gd name="T8" fmla="*/ 0 w 38"/>
                <a:gd name="T9" fmla="*/ 0 h 136"/>
                <a:gd name="T10" fmla="*/ 38 w 38"/>
                <a:gd name="T11" fmla="*/ 0 h 136"/>
                <a:gd name="T12" fmla="*/ 38 w 3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36">
                  <a:moveTo>
                    <a:pt x="38" y="136"/>
                  </a:moveTo>
                  <a:lnTo>
                    <a:pt x="22" y="136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1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3" name="Freeform 50"/>
            <p:cNvSpPr>
              <a:spLocks noEditPoints="1"/>
            </p:cNvSpPr>
            <p:nvPr/>
          </p:nvSpPr>
          <p:spPr bwMode="auto">
            <a:xfrm>
              <a:off x="1686" y="1942"/>
              <a:ext cx="92" cy="142"/>
            </a:xfrm>
            <a:custGeom>
              <a:avLst/>
              <a:gdLst>
                <a:gd name="T0" fmla="*/ 14 w 92"/>
                <a:gd name="T1" fmla="*/ 94 h 142"/>
                <a:gd name="T2" fmla="*/ 14 w 92"/>
                <a:gd name="T3" fmla="*/ 106 h 142"/>
                <a:gd name="T4" fmla="*/ 16 w 92"/>
                <a:gd name="T5" fmla="*/ 114 h 142"/>
                <a:gd name="T6" fmla="*/ 22 w 92"/>
                <a:gd name="T7" fmla="*/ 122 h 142"/>
                <a:gd name="T8" fmla="*/ 28 w 92"/>
                <a:gd name="T9" fmla="*/ 126 h 142"/>
                <a:gd name="T10" fmla="*/ 36 w 92"/>
                <a:gd name="T11" fmla="*/ 130 h 142"/>
                <a:gd name="T12" fmla="*/ 46 w 92"/>
                <a:gd name="T13" fmla="*/ 130 h 142"/>
                <a:gd name="T14" fmla="*/ 56 w 92"/>
                <a:gd name="T15" fmla="*/ 130 h 142"/>
                <a:gd name="T16" fmla="*/ 64 w 92"/>
                <a:gd name="T17" fmla="*/ 126 h 142"/>
                <a:gd name="T18" fmla="*/ 70 w 92"/>
                <a:gd name="T19" fmla="*/ 122 h 142"/>
                <a:gd name="T20" fmla="*/ 74 w 92"/>
                <a:gd name="T21" fmla="*/ 114 h 142"/>
                <a:gd name="T22" fmla="*/ 78 w 92"/>
                <a:gd name="T23" fmla="*/ 106 h 142"/>
                <a:gd name="T24" fmla="*/ 78 w 92"/>
                <a:gd name="T25" fmla="*/ 96 h 142"/>
                <a:gd name="T26" fmla="*/ 78 w 92"/>
                <a:gd name="T27" fmla="*/ 48 h 142"/>
                <a:gd name="T28" fmla="*/ 78 w 92"/>
                <a:gd name="T29" fmla="*/ 38 h 142"/>
                <a:gd name="T30" fmla="*/ 74 w 92"/>
                <a:gd name="T31" fmla="*/ 30 h 142"/>
                <a:gd name="T32" fmla="*/ 70 w 92"/>
                <a:gd name="T33" fmla="*/ 22 h 142"/>
                <a:gd name="T34" fmla="*/ 64 w 92"/>
                <a:gd name="T35" fmla="*/ 16 h 142"/>
                <a:gd name="T36" fmla="*/ 56 w 92"/>
                <a:gd name="T37" fmla="*/ 14 h 142"/>
                <a:gd name="T38" fmla="*/ 46 w 92"/>
                <a:gd name="T39" fmla="*/ 12 h 142"/>
                <a:gd name="T40" fmla="*/ 36 w 92"/>
                <a:gd name="T41" fmla="*/ 14 h 142"/>
                <a:gd name="T42" fmla="*/ 28 w 92"/>
                <a:gd name="T43" fmla="*/ 16 h 142"/>
                <a:gd name="T44" fmla="*/ 22 w 92"/>
                <a:gd name="T45" fmla="*/ 22 h 142"/>
                <a:gd name="T46" fmla="*/ 16 w 92"/>
                <a:gd name="T47" fmla="*/ 30 h 142"/>
                <a:gd name="T48" fmla="*/ 14 w 92"/>
                <a:gd name="T49" fmla="*/ 38 h 142"/>
                <a:gd name="T50" fmla="*/ 14 w 92"/>
                <a:gd name="T51" fmla="*/ 48 h 142"/>
                <a:gd name="T52" fmla="*/ 14 w 92"/>
                <a:gd name="T53" fmla="*/ 94 h 142"/>
                <a:gd name="T54" fmla="*/ 0 w 92"/>
                <a:gd name="T55" fmla="*/ 92 h 142"/>
                <a:gd name="T56" fmla="*/ 0 w 92"/>
                <a:gd name="T57" fmla="*/ 52 h 142"/>
                <a:gd name="T58" fmla="*/ 0 w 92"/>
                <a:gd name="T59" fmla="*/ 44 h 142"/>
                <a:gd name="T60" fmla="*/ 0 w 92"/>
                <a:gd name="T61" fmla="*/ 36 h 142"/>
                <a:gd name="T62" fmla="*/ 2 w 92"/>
                <a:gd name="T63" fmla="*/ 32 h 142"/>
                <a:gd name="T64" fmla="*/ 4 w 92"/>
                <a:gd name="T65" fmla="*/ 26 h 142"/>
                <a:gd name="T66" fmla="*/ 8 w 92"/>
                <a:gd name="T67" fmla="*/ 20 h 142"/>
                <a:gd name="T68" fmla="*/ 12 w 92"/>
                <a:gd name="T69" fmla="*/ 14 h 142"/>
                <a:gd name="T70" fmla="*/ 18 w 92"/>
                <a:gd name="T71" fmla="*/ 8 h 142"/>
                <a:gd name="T72" fmla="*/ 24 w 92"/>
                <a:gd name="T73" fmla="*/ 6 h 142"/>
                <a:gd name="T74" fmla="*/ 34 w 92"/>
                <a:gd name="T75" fmla="*/ 2 h 142"/>
                <a:gd name="T76" fmla="*/ 46 w 92"/>
                <a:gd name="T77" fmla="*/ 0 h 142"/>
                <a:gd name="T78" fmla="*/ 66 w 92"/>
                <a:gd name="T79" fmla="*/ 4 h 142"/>
                <a:gd name="T80" fmla="*/ 80 w 92"/>
                <a:gd name="T81" fmla="*/ 14 h 142"/>
                <a:gd name="T82" fmla="*/ 90 w 92"/>
                <a:gd name="T83" fmla="*/ 30 h 142"/>
                <a:gd name="T84" fmla="*/ 92 w 92"/>
                <a:gd name="T85" fmla="*/ 50 h 142"/>
                <a:gd name="T86" fmla="*/ 92 w 92"/>
                <a:gd name="T87" fmla="*/ 92 h 142"/>
                <a:gd name="T88" fmla="*/ 92 w 92"/>
                <a:gd name="T89" fmla="*/ 102 h 142"/>
                <a:gd name="T90" fmla="*/ 90 w 92"/>
                <a:gd name="T91" fmla="*/ 110 h 142"/>
                <a:gd name="T92" fmla="*/ 88 w 92"/>
                <a:gd name="T93" fmla="*/ 118 h 142"/>
                <a:gd name="T94" fmla="*/ 84 w 92"/>
                <a:gd name="T95" fmla="*/ 124 h 142"/>
                <a:gd name="T96" fmla="*/ 80 w 92"/>
                <a:gd name="T97" fmla="*/ 130 h 142"/>
                <a:gd name="T98" fmla="*/ 74 w 92"/>
                <a:gd name="T99" fmla="*/ 134 h 142"/>
                <a:gd name="T100" fmla="*/ 68 w 92"/>
                <a:gd name="T101" fmla="*/ 138 h 142"/>
                <a:gd name="T102" fmla="*/ 58 w 92"/>
                <a:gd name="T103" fmla="*/ 142 h 142"/>
                <a:gd name="T104" fmla="*/ 46 w 92"/>
                <a:gd name="T105" fmla="*/ 142 h 142"/>
                <a:gd name="T106" fmla="*/ 38 w 92"/>
                <a:gd name="T107" fmla="*/ 142 h 142"/>
                <a:gd name="T108" fmla="*/ 32 w 92"/>
                <a:gd name="T109" fmla="*/ 140 h 142"/>
                <a:gd name="T110" fmla="*/ 24 w 92"/>
                <a:gd name="T111" fmla="*/ 138 h 142"/>
                <a:gd name="T112" fmla="*/ 16 w 92"/>
                <a:gd name="T113" fmla="*/ 132 h 142"/>
                <a:gd name="T114" fmla="*/ 8 w 92"/>
                <a:gd name="T115" fmla="*/ 124 h 142"/>
                <a:gd name="T116" fmla="*/ 4 w 92"/>
                <a:gd name="T117" fmla="*/ 118 h 142"/>
                <a:gd name="T118" fmla="*/ 2 w 92"/>
                <a:gd name="T119" fmla="*/ 112 h 142"/>
                <a:gd name="T120" fmla="*/ 0 w 92"/>
                <a:gd name="T121" fmla="*/ 102 h 142"/>
                <a:gd name="T122" fmla="*/ 0 w 92"/>
                <a:gd name="T123" fmla="*/ 9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2" h="142">
                  <a:moveTo>
                    <a:pt x="14" y="94"/>
                  </a:moveTo>
                  <a:lnTo>
                    <a:pt x="14" y="106"/>
                  </a:lnTo>
                  <a:lnTo>
                    <a:pt x="16" y="114"/>
                  </a:lnTo>
                  <a:lnTo>
                    <a:pt x="22" y="122"/>
                  </a:lnTo>
                  <a:lnTo>
                    <a:pt x="28" y="126"/>
                  </a:lnTo>
                  <a:lnTo>
                    <a:pt x="36" y="130"/>
                  </a:lnTo>
                  <a:lnTo>
                    <a:pt x="46" y="130"/>
                  </a:lnTo>
                  <a:lnTo>
                    <a:pt x="56" y="130"/>
                  </a:lnTo>
                  <a:lnTo>
                    <a:pt x="64" y="126"/>
                  </a:lnTo>
                  <a:lnTo>
                    <a:pt x="70" y="122"/>
                  </a:lnTo>
                  <a:lnTo>
                    <a:pt x="74" y="114"/>
                  </a:lnTo>
                  <a:lnTo>
                    <a:pt x="78" y="106"/>
                  </a:lnTo>
                  <a:lnTo>
                    <a:pt x="78" y="96"/>
                  </a:lnTo>
                  <a:lnTo>
                    <a:pt x="78" y="48"/>
                  </a:lnTo>
                  <a:lnTo>
                    <a:pt x="78" y="38"/>
                  </a:lnTo>
                  <a:lnTo>
                    <a:pt x="74" y="30"/>
                  </a:lnTo>
                  <a:lnTo>
                    <a:pt x="70" y="22"/>
                  </a:lnTo>
                  <a:lnTo>
                    <a:pt x="64" y="16"/>
                  </a:lnTo>
                  <a:lnTo>
                    <a:pt x="56" y="14"/>
                  </a:lnTo>
                  <a:lnTo>
                    <a:pt x="46" y="12"/>
                  </a:lnTo>
                  <a:lnTo>
                    <a:pt x="36" y="14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30"/>
                  </a:lnTo>
                  <a:lnTo>
                    <a:pt x="14" y="38"/>
                  </a:lnTo>
                  <a:lnTo>
                    <a:pt x="14" y="48"/>
                  </a:lnTo>
                  <a:lnTo>
                    <a:pt x="14" y="94"/>
                  </a:lnTo>
                  <a:close/>
                  <a:moveTo>
                    <a:pt x="0" y="92"/>
                  </a:moveTo>
                  <a:lnTo>
                    <a:pt x="0" y="52"/>
                  </a:lnTo>
                  <a:lnTo>
                    <a:pt x="0" y="44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26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8" y="8"/>
                  </a:lnTo>
                  <a:lnTo>
                    <a:pt x="24" y="6"/>
                  </a:lnTo>
                  <a:lnTo>
                    <a:pt x="34" y="2"/>
                  </a:lnTo>
                  <a:lnTo>
                    <a:pt x="46" y="0"/>
                  </a:lnTo>
                  <a:lnTo>
                    <a:pt x="66" y="4"/>
                  </a:lnTo>
                  <a:lnTo>
                    <a:pt x="80" y="14"/>
                  </a:lnTo>
                  <a:lnTo>
                    <a:pt x="90" y="30"/>
                  </a:lnTo>
                  <a:lnTo>
                    <a:pt x="92" y="50"/>
                  </a:lnTo>
                  <a:lnTo>
                    <a:pt x="92" y="92"/>
                  </a:lnTo>
                  <a:lnTo>
                    <a:pt x="92" y="102"/>
                  </a:lnTo>
                  <a:lnTo>
                    <a:pt x="90" y="110"/>
                  </a:lnTo>
                  <a:lnTo>
                    <a:pt x="88" y="118"/>
                  </a:lnTo>
                  <a:lnTo>
                    <a:pt x="84" y="124"/>
                  </a:lnTo>
                  <a:lnTo>
                    <a:pt x="80" y="130"/>
                  </a:lnTo>
                  <a:lnTo>
                    <a:pt x="74" y="134"/>
                  </a:lnTo>
                  <a:lnTo>
                    <a:pt x="68" y="138"/>
                  </a:lnTo>
                  <a:lnTo>
                    <a:pt x="58" y="142"/>
                  </a:lnTo>
                  <a:lnTo>
                    <a:pt x="46" y="142"/>
                  </a:lnTo>
                  <a:lnTo>
                    <a:pt x="38" y="142"/>
                  </a:lnTo>
                  <a:lnTo>
                    <a:pt x="32" y="140"/>
                  </a:lnTo>
                  <a:lnTo>
                    <a:pt x="24" y="138"/>
                  </a:lnTo>
                  <a:lnTo>
                    <a:pt x="16" y="132"/>
                  </a:lnTo>
                  <a:lnTo>
                    <a:pt x="8" y="124"/>
                  </a:lnTo>
                  <a:lnTo>
                    <a:pt x="4" y="118"/>
                  </a:lnTo>
                  <a:lnTo>
                    <a:pt x="2" y="112"/>
                  </a:lnTo>
                  <a:lnTo>
                    <a:pt x="0" y="10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4" name="Freeform 51"/>
            <p:cNvSpPr>
              <a:spLocks/>
            </p:cNvSpPr>
            <p:nvPr/>
          </p:nvSpPr>
          <p:spPr bwMode="auto">
            <a:xfrm>
              <a:off x="3706" y="2518"/>
              <a:ext cx="86" cy="140"/>
            </a:xfrm>
            <a:custGeom>
              <a:avLst/>
              <a:gdLst>
                <a:gd name="T0" fmla="*/ 84 w 86"/>
                <a:gd name="T1" fmla="*/ 140 h 140"/>
                <a:gd name="T2" fmla="*/ 0 w 86"/>
                <a:gd name="T3" fmla="*/ 140 h 140"/>
                <a:gd name="T4" fmla="*/ 0 w 86"/>
                <a:gd name="T5" fmla="*/ 126 h 140"/>
                <a:gd name="T6" fmla="*/ 48 w 86"/>
                <a:gd name="T7" fmla="*/ 80 h 140"/>
                <a:gd name="T8" fmla="*/ 58 w 86"/>
                <a:gd name="T9" fmla="*/ 72 h 140"/>
                <a:gd name="T10" fmla="*/ 64 w 86"/>
                <a:gd name="T11" fmla="*/ 66 h 140"/>
                <a:gd name="T12" fmla="*/ 68 w 86"/>
                <a:gd name="T13" fmla="*/ 60 h 140"/>
                <a:gd name="T14" fmla="*/ 72 w 86"/>
                <a:gd name="T15" fmla="*/ 52 h 140"/>
                <a:gd name="T16" fmla="*/ 72 w 86"/>
                <a:gd name="T17" fmla="*/ 44 h 140"/>
                <a:gd name="T18" fmla="*/ 72 w 86"/>
                <a:gd name="T19" fmla="*/ 34 h 140"/>
                <a:gd name="T20" fmla="*/ 68 w 86"/>
                <a:gd name="T21" fmla="*/ 28 h 140"/>
                <a:gd name="T22" fmla="*/ 64 w 86"/>
                <a:gd name="T23" fmla="*/ 22 h 140"/>
                <a:gd name="T24" fmla="*/ 58 w 86"/>
                <a:gd name="T25" fmla="*/ 16 h 140"/>
                <a:gd name="T26" fmla="*/ 50 w 86"/>
                <a:gd name="T27" fmla="*/ 14 h 140"/>
                <a:gd name="T28" fmla="*/ 42 w 86"/>
                <a:gd name="T29" fmla="*/ 12 h 140"/>
                <a:gd name="T30" fmla="*/ 34 w 86"/>
                <a:gd name="T31" fmla="*/ 14 h 140"/>
                <a:gd name="T32" fmla="*/ 28 w 86"/>
                <a:gd name="T33" fmla="*/ 16 h 140"/>
                <a:gd name="T34" fmla="*/ 22 w 86"/>
                <a:gd name="T35" fmla="*/ 22 h 140"/>
                <a:gd name="T36" fmla="*/ 16 w 86"/>
                <a:gd name="T37" fmla="*/ 28 h 140"/>
                <a:gd name="T38" fmla="*/ 14 w 86"/>
                <a:gd name="T39" fmla="*/ 36 h 140"/>
                <a:gd name="T40" fmla="*/ 14 w 86"/>
                <a:gd name="T41" fmla="*/ 46 h 140"/>
                <a:gd name="T42" fmla="*/ 14 w 86"/>
                <a:gd name="T43" fmla="*/ 46 h 140"/>
                <a:gd name="T44" fmla="*/ 14 w 86"/>
                <a:gd name="T45" fmla="*/ 48 h 140"/>
                <a:gd name="T46" fmla="*/ 14 w 86"/>
                <a:gd name="T47" fmla="*/ 48 h 140"/>
                <a:gd name="T48" fmla="*/ 14 w 86"/>
                <a:gd name="T49" fmla="*/ 50 h 140"/>
                <a:gd name="T50" fmla="*/ 0 w 86"/>
                <a:gd name="T51" fmla="*/ 50 h 140"/>
                <a:gd name="T52" fmla="*/ 0 w 86"/>
                <a:gd name="T53" fmla="*/ 48 h 140"/>
                <a:gd name="T54" fmla="*/ 4 w 86"/>
                <a:gd name="T55" fmla="*/ 28 h 140"/>
                <a:gd name="T56" fmla="*/ 12 w 86"/>
                <a:gd name="T57" fmla="*/ 14 h 140"/>
                <a:gd name="T58" fmla="*/ 18 w 86"/>
                <a:gd name="T59" fmla="*/ 8 h 140"/>
                <a:gd name="T60" fmla="*/ 26 w 86"/>
                <a:gd name="T61" fmla="*/ 4 h 140"/>
                <a:gd name="T62" fmla="*/ 34 w 86"/>
                <a:gd name="T63" fmla="*/ 2 h 140"/>
                <a:gd name="T64" fmla="*/ 44 w 86"/>
                <a:gd name="T65" fmla="*/ 0 h 140"/>
                <a:gd name="T66" fmla="*/ 54 w 86"/>
                <a:gd name="T67" fmla="*/ 2 h 140"/>
                <a:gd name="T68" fmla="*/ 64 w 86"/>
                <a:gd name="T69" fmla="*/ 6 h 140"/>
                <a:gd name="T70" fmla="*/ 74 w 86"/>
                <a:gd name="T71" fmla="*/ 14 h 140"/>
                <a:gd name="T72" fmla="*/ 78 w 86"/>
                <a:gd name="T73" fmla="*/ 20 h 140"/>
                <a:gd name="T74" fmla="*/ 82 w 86"/>
                <a:gd name="T75" fmla="*/ 28 h 140"/>
                <a:gd name="T76" fmla="*/ 84 w 86"/>
                <a:gd name="T77" fmla="*/ 36 h 140"/>
                <a:gd name="T78" fmla="*/ 86 w 86"/>
                <a:gd name="T79" fmla="*/ 44 h 140"/>
                <a:gd name="T80" fmla="*/ 84 w 86"/>
                <a:gd name="T81" fmla="*/ 54 h 140"/>
                <a:gd name="T82" fmla="*/ 80 w 86"/>
                <a:gd name="T83" fmla="*/ 64 h 140"/>
                <a:gd name="T84" fmla="*/ 74 w 86"/>
                <a:gd name="T85" fmla="*/ 74 h 140"/>
                <a:gd name="T86" fmla="*/ 64 w 86"/>
                <a:gd name="T87" fmla="*/ 84 h 140"/>
                <a:gd name="T88" fmla="*/ 18 w 86"/>
                <a:gd name="T89" fmla="*/ 126 h 140"/>
                <a:gd name="T90" fmla="*/ 84 w 86"/>
                <a:gd name="T91" fmla="*/ 126 h 140"/>
                <a:gd name="T92" fmla="*/ 84 w 86"/>
                <a:gd name="T9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140">
                  <a:moveTo>
                    <a:pt x="84" y="140"/>
                  </a:moveTo>
                  <a:lnTo>
                    <a:pt x="0" y="140"/>
                  </a:lnTo>
                  <a:lnTo>
                    <a:pt x="0" y="126"/>
                  </a:lnTo>
                  <a:lnTo>
                    <a:pt x="48" y="80"/>
                  </a:lnTo>
                  <a:lnTo>
                    <a:pt x="58" y="72"/>
                  </a:lnTo>
                  <a:lnTo>
                    <a:pt x="64" y="66"/>
                  </a:lnTo>
                  <a:lnTo>
                    <a:pt x="68" y="60"/>
                  </a:lnTo>
                  <a:lnTo>
                    <a:pt x="72" y="52"/>
                  </a:lnTo>
                  <a:lnTo>
                    <a:pt x="72" y="44"/>
                  </a:lnTo>
                  <a:lnTo>
                    <a:pt x="72" y="34"/>
                  </a:lnTo>
                  <a:lnTo>
                    <a:pt x="68" y="28"/>
                  </a:lnTo>
                  <a:lnTo>
                    <a:pt x="64" y="22"/>
                  </a:lnTo>
                  <a:lnTo>
                    <a:pt x="58" y="16"/>
                  </a:lnTo>
                  <a:lnTo>
                    <a:pt x="50" y="14"/>
                  </a:lnTo>
                  <a:lnTo>
                    <a:pt x="42" y="12"/>
                  </a:lnTo>
                  <a:lnTo>
                    <a:pt x="34" y="14"/>
                  </a:lnTo>
                  <a:lnTo>
                    <a:pt x="28" y="16"/>
                  </a:lnTo>
                  <a:lnTo>
                    <a:pt x="22" y="22"/>
                  </a:lnTo>
                  <a:lnTo>
                    <a:pt x="16" y="28"/>
                  </a:lnTo>
                  <a:lnTo>
                    <a:pt x="14" y="3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0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4" y="28"/>
                  </a:lnTo>
                  <a:lnTo>
                    <a:pt x="12" y="14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4" y="6"/>
                  </a:lnTo>
                  <a:lnTo>
                    <a:pt x="74" y="14"/>
                  </a:lnTo>
                  <a:lnTo>
                    <a:pt x="78" y="20"/>
                  </a:lnTo>
                  <a:lnTo>
                    <a:pt x="82" y="28"/>
                  </a:lnTo>
                  <a:lnTo>
                    <a:pt x="84" y="36"/>
                  </a:lnTo>
                  <a:lnTo>
                    <a:pt x="86" y="44"/>
                  </a:lnTo>
                  <a:lnTo>
                    <a:pt x="84" y="54"/>
                  </a:lnTo>
                  <a:lnTo>
                    <a:pt x="80" y="64"/>
                  </a:lnTo>
                  <a:lnTo>
                    <a:pt x="74" y="74"/>
                  </a:lnTo>
                  <a:lnTo>
                    <a:pt x="64" y="84"/>
                  </a:lnTo>
                  <a:lnTo>
                    <a:pt x="18" y="126"/>
                  </a:lnTo>
                  <a:lnTo>
                    <a:pt x="84" y="126"/>
                  </a:lnTo>
                  <a:lnTo>
                    <a:pt x="84" y="1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5" name="Freeform 52"/>
            <p:cNvSpPr>
              <a:spLocks/>
            </p:cNvSpPr>
            <p:nvPr/>
          </p:nvSpPr>
          <p:spPr bwMode="auto">
            <a:xfrm>
              <a:off x="2840" y="3094"/>
              <a:ext cx="88" cy="142"/>
            </a:xfrm>
            <a:custGeom>
              <a:avLst/>
              <a:gdLst>
                <a:gd name="T0" fmla="*/ 14 w 88"/>
                <a:gd name="T1" fmla="*/ 100 h 142"/>
                <a:gd name="T2" fmla="*/ 18 w 88"/>
                <a:gd name="T3" fmla="*/ 116 h 142"/>
                <a:gd name="T4" fmla="*/ 28 w 88"/>
                <a:gd name="T5" fmla="*/ 128 h 142"/>
                <a:gd name="T6" fmla="*/ 42 w 88"/>
                <a:gd name="T7" fmla="*/ 130 h 142"/>
                <a:gd name="T8" fmla="*/ 58 w 88"/>
                <a:gd name="T9" fmla="*/ 128 h 142"/>
                <a:gd name="T10" fmla="*/ 70 w 88"/>
                <a:gd name="T11" fmla="*/ 116 h 142"/>
                <a:gd name="T12" fmla="*/ 74 w 88"/>
                <a:gd name="T13" fmla="*/ 100 h 142"/>
                <a:gd name="T14" fmla="*/ 70 w 88"/>
                <a:gd name="T15" fmla="*/ 82 h 142"/>
                <a:gd name="T16" fmla="*/ 58 w 88"/>
                <a:gd name="T17" fmla="*/ 72 h 142"/>
                <a:gd name="T18" fmla="*/ 38 w 88"/>
                <a:gd name="T19" fmla="*/ 68 h 142"/>
                <a:gd name="T20" fmla="*/ 34 w 88"/>
                <a:gd name="T21" fmla="*/ 68 h 142"/>
                <a:gd name="T22" fmla="*/ 32 w 88"/>
                <a:gd name="T23" fmla="*/ 68 h 142"/>
                <a:gd name="T24" fmla="*/ 32 w 88"/>
                <a:gd name="T25" fmla="*/ 56 h 142"/>
                <a:gd name="T26" fmla="*/ 34 w 88"/>
                <a:gd name="T27" fmla="*/ 56 h 142"/>
                <a:gd name="T28" fmla="*/ 46 w 88"/>
                <a:gd name="T29" fmla="*/ 56 h 142"/>
                <a:gd name="T30" fmla="*/ 58 w 88"/>
                <a:gd name="T31" fmla="*/ 52 h 142"/>
                <a:gd name="T32" fmla="*/ 64 w 88"/>
                <a:gd name="T33" fmla="*/ 42 h 142"/>
                <a:gd name="T34" fmla="*/ 64 w 88"/>
                <a:gd name="T35" fmla="*/ 28 h 142"/>
                <a:gd name="T36" fmla="*/ 58 w 88"/>
                <a:gd name="T37" fmla="*/ 18 h 142"/>
                <a:gd name="T38" fmla="*/ 50 w 88"/>
                <a:gd name="T39" fmla="*/ 14 h 142"/>
                <a:gd name="T40" fmla="*/ 38 w 88"/>
                <a:gd name="T41" fmla="*/ 14 h 142"/>
                <a:gd name="T42" fmla="*/ 28 w 88"/>
                <a:gd name="T43" fmla="*/ 18 h 142"/>
                <a:gd name="T44" fmla="*/ 22 w 88"/>
                <a:gd name="T45" fmla="*/ 28 h 142"/>
                <a:gd name="T46" fmla="*/ 10 w 88"/>
                <a:gd name="T47" fmla="*/ 36 h 142"/>
                <a:gd name="T48" fmla="*/ 14 w 88"/>
                <a:gd name="T49" fmla="*/ 18 h 142"/>
                <a:gd name="T50" fmla="*/ 26 w 88"/>
                <a:gd name="T51" fmla="*/ 4 h 142"/>
                <a:gd name="T52" fmla="*/ 44 w 88"/>
                <a:gd name="T53" fmla="*/ 0 h 142"/>
                <a:gd name="T54" fmla="*/ 62 w 88"/>
                <a:gd name="T55" fmla="*/ 6 h 142"/>
                <a:gd name="T56" fmla="*/ 74 w 88"/>
                <a:gd name="T57" fmla="*/ 18 h 142"/>
                <a:gd name="T58" fmla="*/ 78 w 88"/>
                <a:gd name="T59" fmla="*/ 34 h 142"/>
                <a:gd name="T60" fmla="*/ 74 w 88"/>
                <a:gd name="T61" fmla="*/ 48 h 142"/>
                <a:gd name="T62" fmla="*/ 64 w 88"/>
                <a:gd name="T63" fmla="*/ 60 h 142"/>
                <a:gd name="T64" fmla="*/ 78 w 88"/>
                <a:gd name="T65" fmla="*/ 70 h 142"/>
                <a:gd name="T66" fmla="*/ 84 w 88"/>
                <a:gd name="T67" fmla="*/ 82 h 142"/>
                <a:gd name="T68" fmla="*/ 88 w 88"/>
                <a:gd name="T69" fmla="*/ 98 h 142"/>
                <a:gd name="T70" fmla="*/ 84 w 88"/>
                <a:gd name="T71" fmla="*/ 116 h 142"/>
                <a:gd name="T72" fmla="*/ 74 w 88"/>
                <a:gd name="T73" fmla="*/ 130 h 142"/>
                <a:gd name="T74" fmla="*/ 60 w 88"/>
                <a:gd name="T75" fmla="*/ 140 h 142"/>
                <a:gd name="T76" fmla="*/ 44 w 88"/>
                <a:gd name="T77" fmla="*/ 142 h 142"/>
                <a:gd name="T78" fmla="*/ 26 w 88"/>
                <a:gd name="T79" fmla="*/ 140 h 142"/>
                <a:gd name="T80" fmla="*/ 12 w 88"/>
                <a:gd name="T81" fmla="*/ 130 h 142"/>
                <a:gd name="T82" fmla="*/ 0 w 88"/>
                <a:gd name="T83" fmla="*/ 9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142">
                  <a:moveTo>
                    <a:pt x="14" y="98"/>
                  </a:moveTo>
                  <a:lnTo>
                    <a:pt x="14" y="100"/>
                  </a:lnTo>
                  <a:lnTo>
                    <a:pt x="14" y="108"/>
                  </a:lnTo>
                  <a:lnTo>
                    <a:pt x="18" y="116"/>
                  </a:lnTo>
                  <a:lnTo>
                    <a:pt x="22" y="122"/>
                  </a:lnTo>
                  <a:lnTo>
                    <a:pt x="28" y="128"/>
                  </a:lnTo>
                  <a:lnTo>
                    <a:pt x="34" y="130"/>
                  </a:lnTo>
                  <a:lnTo>
                    <a:pt x="42" y="130"/>
                  </a:lnTo>
                  <a:lnTo>
                    <a:pt x="52" y="130"/>
                  </a:lnTo>
                  <a:lnTo>
                    <a:pt x="58" y="128"/>
                  </a:lnTo>
                  <a:lnTo>
                    <a:pt x="64" y="122"/>
                  </a:lnTo>
                  <a:lnTo>
                    <a:pt x="70" y="116"/>
                  </a:lnTo>
                  <a:lnTo>
                    <a:pt x="72" y="108"/>
                  </a:lnTo>
                  <a:lnTo>
                    <a:pt x="74" y="100"/>
                  </a:lnTo>
                  <a:lnTo>
                    <a:pt x="72" y="90"/>
                  </a:lnTo>
                  <a:lnTo>
                    <a:pt x="70" y="82"/>
                  </a:lnTo>
                  <a:lnTo>
                    <a:pt x="64" y="76"/>
                  </a:lnTo>
                  <a:lnTo>
                    <a:pt x="58" y="72"/>
                  </a:lnTo>
                  <a:lnTo>
                    <a:pt x="48" y="68"/>
                  </a:lnTo>
                  <a:lnTo>
                    <a:pt x="38" y="68"/>
                  </a:lnTo>
                  <a:lnTo>
                    <a:pt x="36" y="68"/>
                  </a:lnTo>
                  <a:lnTo>
                    <a:pt x="34" y="68"/>
                  </a:lnTo>
                  <a:lnTo>
                    <a:pt x="32" y="68"/>
                  </a:lnTo>
                  <a:lnTo>
                    <a:pt x="32" y="6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46" y="56"/>
                  </a:lnTo>
                  <a:lnTo>
                    <a:pt x="52" y="54"/>
                  </a:lnTo>
                  <a:lnTo>
                    <a:pt x="58" y="52"/>
                  </a:lnTo>
                  <a:lnTo>
                    <a:pt x="62" y="46"/>
                  </a:lnTo>
                  <a:lnTo>
                    <a:pt x="64" y="42"/>
                  </a:lnTo>
                  <a:lnTo>
                    <a:pt x="64" y="34"/>
                  </a:lnTo>
                  <a:lnTo>
                    <a:pt x="64" y="28"/>
                  </a:lnTo>
                  <a:lnTo>
                    <a:pt x="62" y="24"/>
                  </a:lnTo>
                  <a:lnTo>
                    <a:pt x="58" y="18"/>
                  </a:lnTo>
                  <a:lnTo>
                    <a:pt x="54" y="16"/>
                  </a:lnTo>
                  <a:lnTo>
                    <a:pt x="50" y="14"/>
                  </a:lnTo>
                  <a:lnTo>
                    <a:pt x="44" y="12"/>
                  </a:lnTo>
                  <a:lnTo>
                    <a:pt x="38" y="14"/>
                  </a:lnTo>
                  <a:lnTo>
                    <a:pt x="32" y="16"/>
                  </a:lnTo>
                  <a:lnTo>
                    <a:pt x="28" y="18"/>
                  </a:lnTo>
                  <a:lnTo>
                    <a:pt x="24" y="24"/>
                  </a:lnTo>
                  <a:lnTo>
                    <a:pt x="22" y="28"/>
                  </a:lnTo>
                  <a:lnTo>
                    <a:pt x="22" y="36"/>
                  </a:lnTo>
                  <a:lnTo>
                    <a:pt x="10" y="36"/>
                  </a:lnTo>
                  <a:lnTo>
                    <a:pt x="12" y="26"/>
                  </a:lnTo>
                  <a:lnTo>
                    <a:pt x="14" y="18"/>
                  </a:lnTo>
                  <a:lnTo>
                    <a:pt x="20" y="10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4" y="2"/>
                  </a:lnTo>
                  <a:lnTo>
                    <a:pt x="62" y="6"/>
                  </a:lnTo>
                  <a:lnTo>
                    <a:pt x="68" y="10"/>
                  </a:lnTo>
                  <a:lnTo>
                    <a:pt x="74" y="18"/>
                  </a:lnTo>
                  <a:lnTo>
                    <a:pt x="76" y="26"/>
                  </a:lnTo>
                  <a:lnTo>
                    <a:pt x="78" y="34"/>
                  </a:lnTo>
                  <a:lnTo>
                    <a:pt x="78" y="42"/>
                  </a:lnTo>
                  <a:lnTo>
                    <a:pt x="74" y="48"/>
                  </a:lnTo>
                  <a:lnTo>
                    <a:pt x="70" y="54"/>
                  </a:lnTo>
                  <a:lnTo>
                    <a:pt x="64" y="60"/>
                  </a:lnTo>
                  <a:lnTo>
                    <a:pt x="72" y="64"/>
                  </a:lnTo>
                  <a:lnTo>
                    <a:pt x="78" y="70"/>
                  </a:lnTo>
                  <a:lnTo>
                    <a:pt x="82" y="76"/>
                  </a:lnTo>
                  <a:lnTo>
                    <a:pt x="84" y="82"/>
                  </a:lnTo>
                  <a:lnTo>
                    <a:pt x="86" y="90"/>
                  </a:lnTo>
                  <a:lnTo>
                    <a:pt x="88" y="98"/>
                  </a:lnTo>
                  <a:lnTo>
                    <a:pt x="86" y="108"/>
                  </a:lnTo>
                  <a:lnTo>
                    <a:pt x="84" y="116"/>
                  </a:lnTo>
                  <a:lnTo>
                    <a:pt x="80" y="124"/>
                  </a:lnTo>
                  <a:lnTo>
                    <a:pt x="74" y="130"/>
                  </a:lnTo>
                  <a:lnTo>
                    <a:pt x="68" y="136"/>
                  </a:lnTo>
                  <a:lnTo>
                    <a:pt x="60" y="140"/>
                  </a:lnTo>
                  <a:lnTo>
                    <a:pt x="52" y="142"/>
                  </a:lnTo>
                  <a:lnTo>
                    <a:pt x="44" y="142"/>
                  </a:lnTo>
                  <a:lnTo>
                    <a:pt x="34" y="142"/>
                  </a:lnTo>
                  <a:lnTo>
                    <a:pt x="26" y="140"/>
                  </a:lnTo>
                  <a:lnTo>
                    <a:pt x="18" y="136"/>
                  </a:lnTo>
                  <a:lnTo>
                    <a:pt x="12" y="130"/>
                  </a:lnTo>
                  <a:lnTo>
                    <a:pt x="4" y="116"/>
                  </a:lnTo>
                  <a:lnTo>
                    <a:pt x="0" y="98"/>
                  </a:lnTo>
                  <a:lnTo>
                    <a:pt x="14" y="9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6" name="Freeform 53"/>
            <p:cNvSpPr>
              <a:spLocks noEditPoints="1"/>
            </p:cNvSpPr>
            <p:nvPr/>
          </p:nvSpPr>
          <p:spPr bwMode="auto">
            <a:xfrm>
              <a:off x="1686" y="3098"/>
              <a:ext cx="92" cy="136"/>
            </a:xfrm>
            <a:custGeom>
              <a:avLst/>
              <a:gdLst>
                <a:gd name="T0" fmla="*/ 64 w 92"/>
                <a:gd name="T1" fmla="*/ 98 h 136"/>
                <a:gd name="T2" fmla="*/ 64 w 92"/>
                <a:gd name="T3" fmla="*/ 16 h 136"/>
                <a:gd name="T4" fmla="*/ 14 w 92"/>
                <a:gd name="T5" fmla="*/ 98 h 136"/>
                <a:gd name="T6" fmla="*/ 64 w 92"/>
                <a:gd name="T7" fmla="*/ 98 h 136"/>
                <a:gd name="T8" fmla="*/ 78 w 92"/>
                <a:gd name="T9" fmla="*/ 136 h 136"/>
                <a:gd name="T10" fmla="*/ 64 w 92"/>
                <a:gd name="T11" fmla="*/ 136 h 136"/>
                <a:gd name="T12" fmla="*/ 64 w 92"/>
                <a:gd name="T13" fmla="*/ 110 h 136"/>
                <a:gd name="T14" fmla="*/ 0 w 92"/>
                <a:gd name="T15" fmla="*/ 110 h 136"/>
                <a:gd name="T16" fmla="*/ 0 w 92"/>
                <a:gd name="T17" fmla="*/ 98 h 136"/>
                <a:gd name="T18" fmla="*/ 62 w 92"/>
                <a:gd name="T19" fmla="*/ 0 h 136"/>
                <a:gd name="T20" fmla="*/ 78 w 92"/>
                <a:gd name="T21" fmla="*/ 0 h 136"/>
                <a:gd name="T22" fmla="*/ 78 w 92"/>
                <a:gd name="T23" fmla="*/ 98 h 136"/>
                <a:gd name="T24" fmla="*/ 92 w 92"/>
                <a:gd name="T25" fmla="*/ 98 h 136"/>
                <a:gd name="T26" fmla="*/ 92 w 92"/>
                <a:gd name="T27" fmla="*/ 110 h 136"/>
                <a:gd name="T28" fmla="*/ 78 w 92"/>
                <a:gd name="T29" fmla="*/ 110 h 136"/>
                <a:gd name="T30" fmla="*/ 78 w 92"/>
                <a:gd name="T3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36">
                  <a:moveTo>
                    <a:pt x="64" y="98"/>
                  </a:moveTo>
                  <a:lnTo>
                    <a:pt x="64" y="16"/>
                  </a:lnTo>
                  <a:lnTo>
                    <a:pt x="14" y="98"/>
                  </a:lnTo>
                  <a:lnTo>
                    <a:pt x="64" y="98"/>
                  </a:lnTo>
                  <a:close/>
                  <a:moveTo>
                    <a:pt x="78" y="136"/>
                  </a:moveTo>
                  <a:lnTo>
                    <a:pt x="64" y="136"/>
                  </a:lnTo>
                  <a:lnTo>
                    <a:pt x="64" y="110"/>
                  </a:lnTo>
                  <a:lnTo>
                    <a:pt x="0" y="110"/>
                  </a:lnTo>
                  <a:lnTo>
                    <a:pt x="0" y="98"/>
                  </a:lnTo>
                  <a:lnTo>
                    <a:pt x="62" y="0"/>
                  </a:lnTo>
                  <a:lnTo>
                    <a:pt x="78" y="0"/>
                  </a:lnTo>
                  <a:lnTo>
                    <a:pt x="78" y="98"/>
                  </a:lnTo>
                  <a:lnTo>
                    <a:pt x="92" y="98"/>
                  </a:lnTo>
                  <a:lnTo>
                    <a:pt x="92" y="110"/>
                  </a:lnTo>
                  <a:lnTo>
                    <a:pt x="78" y="110"/>
                  </a:lnTo>
                  <a:lnTo>
                    <a:pt x="78" y="13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7" name="Freeform 54"/>
            <p:cNvSpPr>
              <a:spLocks noEditPoints="1"/>
            </p:cNvSpPr>
            <p:nvPr/>
          </p:nvSpPr>
          <p:spPr bwMode="auto">
            <a:xfrm>
              <a:off x="4434" y="2338"/>
              <a:ext cx="62" cy="106"/>
            </a:xfrm>
            <a:custGeom>
              <a:avLst/>
              <a:gdLst>
                <a:gd name="T0" fmla="*/ 0 w 62"/>
                <a:gd name="T1" fmla="*/ 54 h 106"/>
                <a:gd name="T2" fmla="*/ 0 w 62"/>
                <a:gd name="T3" fmla="*/ 42 h 106"/>
                <a:gd name="T4" fmla="*/ 2 w 62"/>
                <a:gd name="T5" fmla="*/ 32 h 106"/>
                <a:gd name="T6" fmla="*/ 4 w 62"/>
                <a:gd name="T7" fmla="*/ 24 h 106"/>
                <a:gd name="T8" fmla="*/ 6 w 62"/>
                <a:gd name="T9" fmla="*/ 16 h 106"/>
                <a:gd name="T10" fmla="*/ 10 w 62"/>
                <a:gd name="T11" fmla="*/ 12 h 106"/>
                <a:gd name="T12" fmla="*/ 14 w 62"/>
                <a:gd name="T13" fmla="*/ 6 h 106"/>
                <a:gd name="T14" fmla="*/ 18 w 62"/>
                <a:gd name="T15" fmla="*/ 4 h 106"/>
                <a:gd name="T16" fmla="*/ 24 w 62"/>
                <a:gd name="T17" fmla="*/ 2 h 106"/>
                <a:gd name="T18" fmla="*/ 32 w 62"/>
                <a:gd name="T19" fmla="*/ 0 h 106"/>
                <a:gd name="T20" fmla="*/ 38 w 62"/>
                <a:gd name="T21" fmla="*/ 2 h 106"/>
                <a:gd name="T22" fmla="*/ 44 w 62"/>
                <a:gd name="T23" fmla="*/ 4 h 106"/>
                <a:gd name="T24" fmla="*/ 50 w 62"/>
                <a:gd name="T25" fmla="*/ 8 h 106"/>
                <a:gd name="T26" fmla="*/ 54 w 62"/>
                <a:gd name="T27" fmla="*/ 14 h 106"/>
                <a:gd name="T28" fmla="*/ 58 w 62"/>
                <a:gd name="T29" fmla="*/ 20 h 106"/>
                <a:gd name="T30" fmla="*/ 60 w 62"/>
                <a:gd name="T31" fmla="*/ 28 h 106"/>
                <a:gd name="T32" fmla="*/ 62 w 62"/>
                <a:gd name="T33" fmla="*/ 36 h 106"/>
                <a:gd name="T34" fmla="*/ 62 w 62"/>
                <a:gd name="T35" fmla="*/ 44 h 106"/>
                <a:gd name="T36" fmla="*/ 62 w 62"/>
                <a:gd name="T37" fmla="*/ 54 h 106"/>
                <a:gd name="T38" fmla="*/ 62 w 62"/>
                <a:gd name="T39" fmla="*/ 64 h 106"/>
                <a:gd name="T40" fmla="*/ 62 w 62"/>
                <a:gd name="T41" fmla="*/ 74 h 106"/>
                <a:gd name="T42" fmla="*/ 60 w 62"/>
                <a:gd name="T43" fmla="*/ 82 h 106"/>
                <a:gd name="T44" fmla="*/ 56 w 62"/>
                <a:gd name="T45" fmla="*/ 90 h 106"/>
                <a:gd name="T46" fmla="*/ 52 w 62"/>
                <a:gd name="T47" fmla="*/ 96 h 106"/>
                <a:gd name="T48" fmla="*/ 48 w 62"/>
                <a:gd name="T49" fmla="*/ 100 h 106"/>
                <a:gd name="T50" fmla="*/ 44 w 62"/>
                <a:gd name="T51" fmla="*/ 104 h 106"/>
                <a:gd name="T52" fmla="*/ 38 w 62"/>
                <a:gd name="T53" fmla="*/ 106 h 106"/>
                <a:gd name="T54" fmla="*/ 32 w 62"/>
                <a:gd name="T55" fmla="*/ 106 h 106"/>
                <a:gd name="T56" fmla="*/ 22 w 62"/>
                <a:gd name="T57" fmla="*/ 104 h 106"/>
                <a:gd name="T58" fmla="*/ 16 w 62"/>
                <a:gd name="T59" fmla="*/ 100 h 106"/>
                <a:gd name="T60" fmla="*/ 10 w 62"/>
                <a:gd name="T61" fmla="*/ 96 h 106"/>
                <a:gd name="T62" fmla="*/ 2 w 62"/>
                <a:gd name="T63" fmla="*/ 78 h 106"/>
                <a:gd name="T64" fmla="*/ 0 w 62"/>
                <a:gd name="T65" fmla="*/ 54 h 106"/>
                <a:gd name="T66" fmla="*/ 12 w 62"/>
                <a:gd name="T67" fmla="*/ 54 h 106"/>
                <a:gd name="T68" fmla="*/ 14 w 62"/>
                <a:gd name="T69" fmla="*/ 74 h 106"/>
                <a:gd name="T70" fmla="*/ 18 w 62"/>
                <a:gd name="T71" fmla="*/ 88 h 106"/>
                <a:gd name="T72" fmla="*/ 22 w 62"/>
                <a:gd name="T73" fmla="*/ 92 h 106"/>
                <a:gd name="T74" fmla="*/ 26 w 62"/>
                <a:gd name="T75" fmla="*/ 94 h 106"/>
                <a:gd name="T76" fmla="*/ 32 w 62"/>
                <a:gd name="T77" fmla="*/ 96 h 106"/>
                <a:gd name="T78" fmla="*/ 36 w 62"/>
                <a:gd name="T79" fmla="*/ 94 h 106"/>
                <a:gd name="T80" fmla="*/ 40 w 62"/>
                <a:gd name="T81" fmla="*/ 92 h 106"/>
                <a:gd name="T82" fmla="*/ 44 w 62"/>
                <a:gd name="T83" fmla="*/ 86 h 106"/>
                <a:gd name="T84" fmla="*/ 48 w 62"/>
                <a:gd name="T85" fmla="*/ 74 h 106"/>
                <a:gd name="T86" fmla="*/ 50 w 62"/>
                <a:gd name="T87" fmla="*/ 54 h 106"/>
                <a:gd name="T88" fmla="*/ 48 w 62"/>
                <a:gd name="T89" fmla="*/ 32 h 106"/>
                <a:gd name="T90" fmla="*/ 44 w 62"/>
                <a:gd name="T91" fmla="*/ 20 h 106"/>
                <a:gd name="T92" fmla="*/ 40 w 62"/>
                <a:gd name="T93" fmla="*/ 14 h 106"/>
                <a:gd name="T94" fmla="*/ 36 w 62"/>
                <a:gd name="T95" fmla="*/ 12 h 106"/>
                <a:gd name="T96" fmla="*/ 30 w 62"/>
                <a:gd name="T97" fmla="*/ 10 h 106"/>
                <a:gd name="T98" fmla="*/ 26 w 62"/>
                <a:gd name="T99" fmla="*/ 12 h 106"/>
                <a:gd name="T100" fmla="*/ 22 w 62"/>
                <a:gd name="T101" fmla="*/ 14 h 106"/>
                <a:gd name="T102" fmla="*/ 18 w 62"/>
                <a:gd name="T103" fmla="*/ 18 h 106"/>
                <a:gd name="T104" fmla="*/ 14 w 62"/>
                <a:gd name="T105" fmla="*/ 32 h 106"/>
                <a:gd name="T106" fmla="*/ 12 w 62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4" y="4"/>
                  </a:lnTo>
                  <a:lnTo>
                    <a:pt x="50" y="8"/>
                  </a:lnTo>
                  <a:lnTo>
                    <a:pt x="54" y="14"/>
                  </a:lnTo>
                  <a:lnTo>
                    <a:pt x="58" y="20"/>
                  </a:lnTo>
                  <a:lnTo>
                    <a:pt x="60" y="28"/>
                  </a:lnTo>
                  <a:lnTo>
                    <a:pt x="62" y="36"/>
                  </a:lnTo>
                  <a:lnTo>
                    <a:pt x="62" y="44"/>
                  </a:lnTo>
                  <a:lnTo>
                    <a:pt x="62" y="54"/>
                  </a:lnTo>
                  <a:lnTo>
                    <a:pt x="62" y="64"/>
                  </a:lnTo>
                  <a:lnTo>
                    <a:pt x="62" y="74"/>
                  </a:lnTo>
                  <a:lnTo>
                    <a:pt x="60" y="82"/>
                  </a:lnTo>
                  <a:lnTo>
                    <a:pt x="56" y="90"/>
                  </a:lnTo>
                  <a:lnTo>
                    <a:pt x="52" y="96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38" y="106"/>
                  </a:lnTo>
                  <a:lnTo>
                    <a:pt x="32" y="106"/>
                  </a:lnTo>
                  <a:lnTo>
                    <a:pt x="22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2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2" y="92"/>
                  </a:lnTo>
                  <a:lnTo>
                    <a:pt x="26" y="94"/>
                  </a:lnTo>
                  <a:lnTo>
                    <a:pt x="32" y="96"/>
                  </a:lnTo>
                  <a:lnTo>
                    <a:pt x="36" y="94"/>
                  </a:lnTo>
                  <a:lnTo>
                    <a:pt x="40" y="92"/>
                  </a:lnTo>
                  <a:lnTo>
                    <a:pt x="44" y="86"/>
                  </a:lnTo>
                  <a:lnTo>
                    <a:pt x="48" y="74"/>
                  </a:lnTo>
                  <a:lnTo>
                    <a:pt x="50" y="54"/>
                  </a:lnTo>
                  <a:lnTo>
                    <a:pt x="48" y="32"/>
                  </a:lnTo>
                  <a:lnTo>
                    <a:pt x="44" y="20"/>
                  </a:lnTo>
                  <a:lnTo>
                    <a:pt x="40" y="14"/>
                  </a:lnTo>
                  <a:lnTo>
                    <a:pt x="36" y="12"/>
                  </a:lnTo>
                  <a:lnTo>
                    <a:pt x="30" y="10"/>
                  </a:lnTo>
                  <a:lnTo>
                    <a:pt x="26" y="12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4" y="32"/>
                  </a:lnTo>
                  <a:lnTo>
                    <a:pt x="12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4444" y="2554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4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6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4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6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4432" y="2770"/>
              <a:ext cx="68" cy="104"/>
            </a:xfrm>
            <a:custGeom>
              <a:avLst/>
              <a:gdLst>
                <a:gd name="T0" fmla="*/ 68 w 68"/>
                <a:gd name="T1" fmla="*/ 92 h 104"/>
                <a:gd name="T2" fmla="*/ 68 w 68"/>
                <a:gd name="T3" fmla="*/ 104 h 104"/>
                <a:gd name="T4" fmla="*/ 0 w 68"/>
                <a:gd name="T5" fmla="*/ 104 h 104"/>
                <a:gd name="T6" fmla="*/ 0 w 68"/>
                <a:gd name="T7" fmla="*/ 100 h 104"/>
                <a:gd name="T8" fmla="*/ 2 w 68"/>
                <a:gd name="T9" fmla="*/ 96 h 104"/>
                <a:gd name="T10" fmla="*/ 6 w 68"/>
                <a:gd name="T11" fmla="*/ 88 h 104"/>
                <a:gd name="T12" fmla="*/ 10 w 68"/>
                <a:gd name="T13" fmla="*/ 82 h 104"/>
                <a:gd name="T14" fmla="*/ 18 w 68"/>
                <a:gd name="T15" fmla="*/ 74 h 104"/>
                <a:gd name="T16" fmla="*/ 26 w 68"/>
                <a:gd name="T17" fmla="*/ 66 h 104"/>
                <a:gd name="T18" fmla="*/ 36 w 68"/>
                <a:gd name="T19" fmla="*/ 58 h 104"/>
                <a:gd name="T20" fmla="*/ 44 w 68"/>
                <a:gd name="T21" fmla="*/ 50 h 104"/>
                <a:gd name="T22" fmla="*/ 50 w 68"/>
                <a:gd name="T23" fmla="*/ 44 h 104"/>
                <a:gd name="T24" fmla="*/ 54 w 68"/>
                <a:gd name="T25" fmla="*/ 36 h 104"/>
                <a:gd name="T26" fmla="*/ 56 w 68"/>
                <a:gd name="T27" fmla="*/ 28 h 104"/>
                <a:gd name="T28" fmla="*/ 54 w 68"/>
                <a:gd name="T29" fmla="*/ 22 h 104"/>
                <a:gd name="T30" fmla="*/ 50 w 68"/>
                <a:gd name="T31" fmla="*/ 16 h 104"/>
                <a:gd name="T32" fmla="*/ 46 w 68"/>
                <a:gd name="T33" fmla="*/ 14 h 104"/>
                <a:gd name="T34" fmla="*/ 42 w 68"/>
                <a:gd name="T35" fmla="*/ 12 h 104"/>
                <a:gd name="T36" fmla="*/ 36 w 68"/>
                <a:gd name="T37" fmla="*/ 10 h 104"/>
                <a:gd name="T38" fmla="*/ 30 w 68"/>
                <a:gd name="T39" fmla="*/ 12 h 104"/>
                <a:gd name="T40" fmla="*/ 26 w 68"/>
                <a:gd name="T41" fmla="*/ 14 h 104"/>
                <a:gd name="T42" fmla="*/ 22 w 68"/>
                <a:gd name="T43" fmla="*/ 16 h 104"/>
                <a:gd name="T44" fmla="*/ 18 w 68"/>
                <a:gd name="T45" fmla="*/ 20 h 104"/>
                <a:gd name="T46" fmla="*/ 16 w 68"/>
                <a:gd name="T47" fmla="*/ 26 h 104"/>
                <a:gd name="T48" fmla="*/ 16 w 68"/>
                <a:gd name="T49" fmla="*/ 32 h 104"/>
                <a:gd name="T50" fmla="*/ 2 w 68"/>
                <a:gd name="T51" fmla="*/ 30 h 104"/>
                <a:gd name="T52" fmla="*/ 4 w 68"/>
                <a:gd name="T53" fmla="*/ 22 h 104"/>
                <a:gd name="T54" fmla="*/ 8 w 68"/>
                <a:gd name="T55" fmla="*/ 14 h 104"/>
                <a:gd name="T56" fmla="*/ 12 w 68"/>
                <a:gd name="T57" fmla="*/ 8 h 104"/>
                <a:gd name="T58" fmla="*/ 20 w 68"/>
                <a:gd name="T59" fmla="*/ 4 h 104"/>
                <a:gd name="T60" fmla="*/ 28 w 68"/>
                <a:gd name="T61" fmla="*/ 2 h 104"/>
                <a:gd name="T62" fmla="*/ 36 w 68"/>
                <a:gd name="T63" fmla="*/ 0 h 104"/>
                <a:gd name="T64" fmla="*/ 46 w 68"/>
                <a:gd name="T65" fmla="*/ 2 h 104"/>
                <a:gd name="T66" fmla="*/ 54 w 68"/>
                <a:gd name="T67" fmla="*/ 4 h 104"/>
                <a:gd name="T68" fmla="*/ 60 w 68"/>
                <a:gd name="T69" fmla="*/ 8 h 104"/>
                <a:gd name="T70" fmla="*/ 64 w 68"/>
                <a:gd name="T71" fmla="*/ 14 h 104"/>
                <a:gd name="T72" fmla="*/ 68 w 68"/>
                <a:gd name="T73" fmla="*/ 22 h 104"/>
                <a:gd name="T74" fmla="*/ 68 w 68"/>
                <a:gd name="T75" fmla="*/ 30 h 104"/>
                <a:gd name="T76" fmla="*/ 68 w 68"/>
                <a:gd name="T77" fmla="*/ 36 h 104"/>
                <a:gd name="T78" fmla="*/ 66 w 68"/>
                <a:gd name="T79" fmla="*/ 42 h 104"/>
                <a:gd name="T80" fmla="*/ 62 w 68"/>
                <a:gd name="T81" fmla="*/ 48 h 104"/>
                <a:gd name="T82" fmla="*/ 58 w 68"/>
                <a:gd name="T83" fmla="*/ 54 h 104"/>
                <a:gd name="T84" fmla="*/ 52 w 68"/>
                <a:gd name="T85" fmla="*/ 58 h 104"/>
                <a:gd name="T86" fmla="*/ 46 w 68"/>
                <a:gd name="T87" fmla="*/ 64 h 104"/>
                <a:gd name="T88" fmla="*/ 38 w 68"/>
                <a:gd name="T89" fmla="*/ 72 h 104"/>
                <a:gd name="T90" fmla="*/ 32 w 68"/>
                <a:gd name="T91" fmla="*/ 78 h 104"/>
                <a:gd name="T92" fmla="*/ 26 w 68"/>
                <a:gd name="T93" fmla="*/ 82 h 104"/>
                <a:gd name="T94" fmla="*/ 24 w 68"/>
                <a:gd name="T95" fmla="*/ 84 h 104"/>
                <a:gd name="T96" fmla="*/ 20 w 68"/>
                <a:gd name="T97" fmla="*/ 88 h 104"/>
                <a:gd name="T98" fmla="*/ 18 w 68"/>
                <a:gd name="T99" fmla="*/ 92 h 104"/>
                <a:gd name="T100" fmla="*/ 68 w 68"/>
                <a:gd name="T101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104">
                  <a:moveTo>
                    <a:pt x="68" y="92"/>
                  </a:moveTo>
                  <a:lnTo>
                    <a:pt x="68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2" y="96"/>
                  </a:lnTo>
                  <a:lnTo>
                    <a:pt x="6" y="88"/>
                  </a:lnTo>
                  <a:lnTo>
                    <a:pt x="10" y="82"/>
                  </a:lnTo>
                  <a:lnTo>
                    <a:pt x="18" y="74"/>
                  </a:lnTo>
                  <a:lnTo>
                    <a:pt x="26" y="66"/>
                  </a:lnTo>
                  <a:lnTo>
                    <a:pt x="36" y="58"/>
                  </a:lnTo>
                  <a:lnTo>
                    <a:pt x="44" y="50"/>
                  </a:lnTo>
                  <a:lnTo>
                    <a:pt x="50" y="44"/>
                  </a:lnTo>
                  <a:lnTo>
                    <a:pt x="54" y="36"/>
                  </a:lnTo>
                  <a:lnTo>
                    <a:pt x="56" y="28"/>
                  </a:lnTo>
                  <a:lnTo>
                    <a:pt x="54" y="22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2" y="12"/>
                  </a:lnTo>
                  <a:lnTo>
                    <a:pt x="36" y="10"/>
                  </a:lnTo>
                  <a:lnTo>
                    <a:pt x="30" y="12"/>
                  </a:lnTo>
                  <a:lnTo>
                    <a:pt x="26" y="14"/>
                  </a:lnTo>
                  <a:lnTo>
                    <a:pt x="22" y="16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6" y="32"/>
                  </a:lnTo>
                  <a:lnTo>
                    <a:pt x="2" y="30"/>
                  </a:lnTo>
                  <a:lnTo>
                    <a:pt x="4" y="22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46" y="2"/>
                  </a:lnTo>
                  <a:lnTo>
                    <a:pt x="54" y="4"/>
                  </a:lnTo>
                  <a:lnTo>
                    <a:pt x="60" y="8"/>
                  </a:lnTo>
                  <a:lnTo>
                    <a:pt x="64" y="14"/>
                  </a:lnTo>
                  <a:lnTo>
                    <a:pt x="68" y="22"/>
                  </a:lnTo>
                  <a:lnTo>
                    <a:pt x="68" y="30"/>
                  </a:lnTo>
                  <a:lnTo>
                    <a:pt x="68" y="36"/>
                  </a:lnTo>
                  <a:lnTo>
                    <a:pt x="66" y="42"/>
                  </a:lnTo>
                  <a:lnTo>
                    <a:pt x="62" y="48"/>
                  </a:lnTo>
                  <a:lnTo>
                    <a:pt x="58" y="54"/>
                  </a:lnTo>
                  <a:lnTo>
                    <a:pt x="52" y="58"/>
                  </a:lnTo>
                  <a:lnTo>
                    <a:pt x="46" y="64"/>
                  </a:lnTo>
                  <a:lnTo>
                    <a:pt x="38" y="72"/>
                  </a:lnTo>
                  <a:lnTo>
                    <a:pt x="32" y="78"/>
                  </a:lnTo>
                  <a:lnTo>
                    <a:pt x="26" y="82"/>
                  </a:lnTo>
                  <a:lnTo>
                    <a:pt x="24" y="84"/>
                  </a:lnTo>
                  <a:lnTo>
                    <a:pt x="20" y="88"/>
                  </a:lnTo>
                  <a:lnTo>
                    <a:pt x="18" y="92"/>
                  </a:lnTo>
                  <a:lnTo>
                    <a:pt x="68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4434" y="2986"/>
              <a:ext cx="68" cy="106"/>
            </a:xfrm>
            <a:custGeom>
              <a:avLst/>
              <a:gdLst>
                <a:gd name="T0" fmla="*/ 12 w 68"/>
                <a:gd name="T1" fmla="*/ 76 h 106"/>
                <a:gd name="T2" fmla="*/ 16 w 68"/>
                <a:gd name="T3" fmla="*/ 86 h 106"/>
                <a:gd name="T4" fmla="*/ 26 w 68"/>
                <a:gd name="T5" fmla="*/ 94 h 106"/>
                <a:gd name="T6" fmla="*/ 38 w 68"/>
                <a:gd name="T7" fmla="*/ 94 h 106"/>
                <a:gd name="T8" fmla="*/ 48 w 68"/>
                <a:gd name="T9" fmla="*/ 90 h 106"/>
                <a:gd name="T10" fmla="*/ 54 w 68"/>
                <a:gd name="T11" fmla="*/ 80 h 106"/>
                <a:gd name="T12" fmla="*/ 54 w 68"/>
                <a:gd name="T13" fmla="*/ 68 h 106"/>
                <a:gd name="T14" fmla="*/ 48 w 68"/>
                <a:gd name="T15" fmla="*/ 60 h 106"/>
                <a:gd name="T16" fmla="*/ 40 w 68"/>
                <a:gd name="T17" fmla="*/ 54 h 106"/>
                <a:gd name="T18" fmla="*/ 30 w 68"/>
                <a:gd name="T19" fmla="*/ 54 h 106"/>
                <a:gd name="T20" fmla="*/ 26 w 68"/>
                <a:gd name="T21" fmla="*/ 44 h 106"/>
                <a:gd name="T22" fmla="*/ 28 w 68"/>
                <a:gd name="T23" fmla="*/ 44 h 106"/>
                <a:gd name="T24" fmla="*/ 42 w 68"/>
                <a:gd name="T25" fmla="*/ 40 h 106"/>
                <a:gd name="T26" fmla="*/ 48 w 68"/>
                <a:gd name="T27" fmla="*/ 32 h 106"/>
                <a:gd name="T28" fmla="*/ 48 w 68"/>
                <a:gd name="T29" fmla="*/ 20 h 106"/>
                <a:gd name="T30" fmla="*/ 40 w 68"/>
                <a:gd name="T31" fmla="*/ 12 h 106"/>
                <a:gd name="T32" fmla="*/ 26 w 68"/>
                <a:gd name="T33" fmla="*/ 12 h 106"/>
                <a:gd name="T34" fmla="*/ 18 w 68"/>
                <a:gd name="T35" fmla="*/ 20 h 106"/>
                <a:gd name="T36" fmla="*/ 14 w 68"/>
                <a:gd name="T37" fmla="*/ 30 h 106"/>
                <a:gd name="T38" fmla="*/ 4 w 68"/>
                <a:gd name="T39" fmla="*/ 20 h 106"/>
                <a:gd name="T40" fmla="*/ 12 w 68"/>
                <a:gd name="T41" fmla="*/ 8 h 106"/>
                <a:gd name="T42" fmla="*/ 24 w 68"/>
                <a:gd name="T43" fmla="*/ 2 h 106"/>
                <a:gd name="T44" fmla="*/ 40 w 68"/>
                <a:gd name="T45" fmla="*/ 2 h 106"/>
                <a:gd name="T46" fmla="*/ 54 w 68"/>
                <a:gd name="T47" fmla="*/ 8 h 106"/>
                <a:gd name="T48" fmla="*/ 62 w 68"/>
                <a:gd name="T49" fmla="*/ 20 h 106"/>
                <a:gd name="T50" fmla="*/ 62 w 68"/>
                <a:gd name="T51" fmla="*/ 34 h 106"/>
                <a:gd name="T52" fmla="*/ 54 w 68"/>
                <a:gd name="T53" fmla="*/ 44 h 106"/>
                <a:gd name="T54" fmla="*/ 54 w 68"/>
                <a:gd name="T55" fmla="*/ 50 h 106"/>
                <a:gd name="T56" fmla="*/ 62 w 68"/>
                <a:gd name="T57" fmla="*/ 56 h 106"/>
                <a:gd name="T58" fmla="*/ 66 w 68"/>
                <a:gd name="T59" fmla="*/ 68 h 106"/>
                <a:gd name="T60" fmla="*/ 66 w 68"/>
                <a:gd name="T61" fmla="*/ 82 h 106"/>
                <a:gd name="T62" fmla="*/ 58 w 68"/>
                <a:gd name="T63" fmla="*/ 96 h 106"/>
                <a:gd name="T64" fmla="*/ 42 w 68"/>
                <a:gd name="T65" fmla="*/ 104 h 106"/>
                <a:gd name="T66" fmla="*/ 24 w 68"/>
                <a:gd name="T67" fmla="*/ 104 h 106"/>
                <a:gd name="T68" fmla="*/ 10 w 68"/>
                <a:gd name="T69" fmla="*/ 98 h 106"/>
                <a:gd name="T70" fmla="*/ 2 w 68"/>
                <a:gd name="T71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106">
                  <a:moveTo>
                    <a:pt x="0" y="76"/>
                  </a:moveTo>
                  <a:lnTo>
                    <a:pt x="12" y="76"/>
                  </a:lnTo>
                  <a:lnTo>
                    <a:pt x="14" y="82"/>
                  </a:lnTo>
                  <a:lnTo>
                    <a:pt x="16" y="86"/>
                  </a:lnTo>
                  <a:lnTo>
                    <a:pt x="20" y="90"/>
                  </a:lnTo>
                  <a:lnTo>
                    <a:pt x="26" y="94"/>
                  </a:lnTo>
                  <a:lnTo>
                    <a:pt x="32" y="96"/>
                  </a:lnTo>
                  <a:lnTo>
                    <a:pt x="38" y="94"/>
                  </a:lnTo>
                  <a:lnTo>
                    <a:pt x="44" y="92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4" y="80"/>
                  </a:lnTo>
                  <a:lnTo>
                    <a:pt x="54" y="74"/>
                  </a:lnTo>
                  <a:lnTo>
                    <a:pt x="54" y="68"/>
                  </a:lnTo>
                  <a:lnTo>
                    <a:pt x="52" y="64"/>
                  </a:lnTo>
                  <a:lnTo>
                    <a:pt x="48" y="60"/>
                  </a:lnTo>
                  <a:lnTo>
                    <a:pt x="44" y="56"/>
                  </a:lnTo>
                  <a:lnTo>
                    <a:pt x="40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24" y="56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6" y="44"/>
                  </a:lnTo>
                  <a:lnTo>
                    <a:pt x="42" y="40"/>
                  </a:lnTo>
                  <a:lnTo>
                    <a:pt x="46" y="36"/>
                  </a:lnTo>
                  <a:lnTo>
                    <a:pt x="48" y="32"/>
                  </a:lnTo>
                  <a:lnTo>
                    <a:pt x="50" y="26"/>
                  </a:lnTo>
                  <a:lnTo>
                    <a:pt x="48" y="20"/>
                  </a:lnTo>
                  <a:lnTo>
                    <a:pt x="44" y="16"/>
                  </a:lnTo>
                  <a:lnTo>
                    <a:pt x="40" y="12"/>
                  </a:lnTo>
                  <a:lnTo>
                    <a:pt x="32" y="10"/>
                  </a:lnTo>
                  <a:lnTo>
                    <a:pt x="26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4"/>
                  </a:lnTo>
                  <a:lnTo>
                    <a:pt x="14" y="30"/>
                  </a:lnTo>
                  <a:lnTo>
                    <a:pt x="2" y="28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0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58" y="40"/>
                  </a:lnTo>
                  <a:lnTo>
                    <a:pt x="54" y="44"/>
                  </a:lnTo>
                  <a:lnTo>
                    <a:pt x="48" y="48"/>
                  </a:lnTo>
                  <a:lnTo>
                    <a:pt x="54" y="50"/>
                  </a:lnTo>
                  <a:lnTo>
                    <a:pt x="58" y="52"/>
                  </a:lnTo>
                  <a:lnTo>
                    <a:pt x="62" y="56"/>
                  </a:lnTo>
                  <a:lnTo>
                    <a:pt x="66" y="62"/>
                  </a:lnTo>
                  <a:lnTo>
                    <a:pt x="66" y="68"/>
                  </a:lnTo>
                  <a:lnTo>
                    <a:pt x="68" y="74"/>
                  </a:lnTo>
                  <a:lnTo>
                    <a:pt x="66" y="82"/>
                  </a:lnTo>
                  <a:lnTo>
                    <a:pt x="64" y="90"/>
                  </a:lnTo>
                  <a:lnTo>
                    <a:pt x="58" y="96"/>
                  </a:lnTo>
                  <a:lnTo>
                    <a:pt x="50" y="102"/>
                  </a:lnTo>
                  <a:lnTo>
                    <a:pt x="42" y="104"/>
                  </a:lnTo>
                  <a:lnTo>
                    <a:pt x="32" y="106"/>
                  </a:lnTo>
                  <a:lnTo>
                    <a:pt x="24" y="104"/>
                  </a:lnTo>
                  <a:lnTo>
                    <a:pt x="16" y="102"/>
                  </a:lnTo>
                  <a:lnTo>
                    <a:pt x="10" y="98"/>
                  </a:lnTo>
                  <a:lnTo>
                    <a:pt x="6" y="92"/>
                  </a:lnTo>
                  <a:lnTo>
                    <a:pt x="2" y="84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1" name="Freeform 58"/>
            <p:cNvSpPr>
              <a:spLocks noEditPoints="1"/>
            </p:cNvSpPr>
            <p:nvPr/>
          </p:nvSpPr>
          <p:spPr bwMode="auto">
            <a:xfrm>
              <a:off x="4430" y="3202"/>
              <a:ext cx="72" cy="104"/>
            </a:xfrm>
            <a:custGeom>
              <a:avLst/>
              <a:gdLst>
                <a:gd name="T0" fmla="*/ 44 w 72"/>
                <a:gd name="T1" fmla="*/ 104 h 104"/>
                <a:gd name="T2" fmla="*/ 44 w 72"/>
                <a:gd name="T3" fmla="*/ 80 h 104"/>
                <a:gd name="T4" fmla="*/ 0 w 72"/>
                <a:gd name="T5" fmla="*/ 80 h 104"/>
                <a:gd name="T6" fmla="*/ 0 w 72"/>
                <a:gd name="T7" fmla="*/ 68 h 104"/>
                <a:gd name="T8" fmla="*/ 46 w 72"/>
                <a:gd name="T9" fmla="*/ 0 h 104"/>
                <a:gd name="T10" fmla="*/ 58 w 72"/>
                <a:gd name="T11" fmla="*/ 0 h 104"/>
                <a:gd name="T12" fmla="*/ 58 w 72"/>
                <a:gd name="T13" fmla="*/ 68 h 104"/>
                <a:gd name="T14" fmla="*/ 72 w 72"/>
                <a:gd name="T15" fmla="*/ 68 h 104"/>
                <a:gd name="T16" fmla="*/ 72 w 72"/>
                <a:gd name="T17" fmla="*/ 80 h 104"/>
                <a:gd name="T18" fmla="*/ 58 w 72"/>
                <a:gd name="T19" fmla="*/ 80 h 104"/>
                <a:gd name="T20" fmla="*/ 58 w 72"/>
                <a:gd name="T21" fmla="*/ 104 h 104"/>
                <a:gd name="T22" fmla="*/ 44 w 72"/>
                <a:gd name="T23" fmla="*/ 104 h 104"/>
                <a:gd name="T24" fmla="*/ 44 w 72"/>
                <a:gd name="T25" fmla="*/ 68 h 104"/>
                <a:gd name="T26" fmla="*/ 44 w 72"/>
                <a:gd name="T27" fmla="*/ 22 h 104"/>
                <a:gd name="T28" fmla="*/ 12 w 72"/>
                <a:gd name="T29" fmla="*/ 68 h 104"/>
                <a:gd name="T30" fmla="*/ 44 w 72"/>
                <a:gd name="T31" fmla="*/ 6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04">
                  <a:moveTo>
                    <a:pt x="44" y="104"/>
                  </a:moveTo>
                  <a:lnTo>
                    <a:pt x="44" y="80"/>
                  </a:lnTo>
                  <a:lnTo>
                    <a:pt x="0" y="80"/>
                  </a:lnTo>
                  <a:lnTo>
                    <a:pt x="0" y="68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58" y="68"/>
                  </a:lnTo>
                  <a:lnTo>
                    <a:pt x="72" y="68"/>
                  </a:lnTo>
                  <a:lnTo>
                    <a:pt x="72" y="80"/>
                  </a:lnTo>
                  <a:lnTo>
                    <a:pt x="58" y="80"/>
                  </a:lnTo>
                  <a:lnTo>
                    <a:pt x="58" y="104"/>
                  </a:lnTo>
                  <a:lnTo>
                    <a:pt x="44" y="104"/>
                  </a:lnTo>
                  <a:close/>
                  <a:moveTo>
                    <a:pt x="44" y="68"/>
                  </a:moveTo>
                  <a:lnTo>
                    <a:pt x="44" y="22"/>
                  </a:lnTo>
                  <a:lnTo>
                    <a:pt x="12" y="68"/>
                  </a:lnTo>
                  <a:lnTo>
                    <a:pt x="44" y="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020" y="2122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4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6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4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6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3" name="Freeform 60"/>
            <p:cNvSpPr>
              <a:spLocks/>
            </p:cNvSpPr>
            <p:nvPr/>
          </p:nvSpPr>
          <p:spPr bwMode="auto">
            <a:xfrm>
              <a:off x="5586" y="2122"/>
              <a:ext cx="68" cy="106"/>
            </a:xfrm>
            <a:custGeom>
              <a:avLst/>
              <a:gdLst>
                <a:gd name="T0" fmla="*/ 12 w 68"/>
                <a:gd name="T1" fmla="*/ 76 h 106"/>
                <a:gd name="T2" fmla="*/ 16 w 68"/>
                <a:gd name="T3" fmla="*/ 86 h 106"/>
                <a:gd name="T4" fmla="*/ 26 w 68"/>
                <a:gd name="T5" fmla="*/ 94 h 106"/>
                <a:gd name="T6" fmla="*/ 38 w 68"/>
                <a:gd name="T7" fmla="*/ 94 h 106"/>
                <a:gd name="T8" fmla="*/ 48 w 68"/>
                <a:gd name="T9" fmla="*/ 90 h 106"/>
                <a:gd name="T10" fmla="*/ 54 w 68"/>
                <a:gd name="T11" fmla="*/ 80 h 106"/>
                <a:gd name="T12" fmla="*/ 54 w 68"/>
                <a:gd name="T13" fmla="*/ 68 h 106"/>
                <a:gd name="T14" fmla="*/ 48 w 68"/>
                <a:gd name="T15" fmla="*/ 60 h 106"/>
                <a:gd name="T16" fmla="*/ 40 w 68"/>
                <a:gd name="T17" fmla="*/ 54 h 106"/>
                <a:gd name="T18" fmla="*/ 30 w 68"/>
                <a:gd name="T19" fmla="*/ 54 h 106"/>
                <a:gd name="T20" fmla="*/ 26 w 68"/>
                <a:gd name="T21" fmla="*/ 44 h 106"/>
                <a:gd name="T22" fmla="*/ 28 w 68"/>
                <a:gd name="T23" fmla="*/ 44 h 106"/>
                <a:gd name="T24" fmla="*/ 42 w 68"/>
                <a:gd name="T25" fmla="*/ 40 h 106"/>
                <a:gd name="T26" fmla="*/ 48 w 68"/>
                <a:gd name="T27" fmla="*/ 32 h 106"/>
                <a:gd name="T28" fmla="*/ 48 w 68"/>
                <a:gd name="T29" fmla="*/ 20 h 106"/>
                <a:gd name="T30" fmla="*/ 40 w 68"/>
                <a:gd name="T31" fmla="*/ 12 h 106"/>
                <a:gd name="T32" fmla="*/ 26 w 68"/>
                <a:gd name="T33" fmla="*/ 12 h 106"/>
                <a:gd name="T34" fmla="*/ 18 w 68"/>
                <a:gd name="T35" fmla="*/ 20 h 106"/>
                <a:gd name="T36" fmla="*/ 14 w 68"/>
                <a:gd name="T37" fmla="*/ 30 h 106"/>
                <a:gd name="T38" fmla="*/ 4 w 68"/>
                <a:gd name="T39" fmla="*/ 20 h 106"/>
                <a:gd name="T40" fmla="*/ 12 w 68"/>
                <a:gd name="T41" fmla="*/ 8 h 106"/>
                <a:gd name="T42" fmla="*/ 24 w 68"/>
                <a:gd name="T43" fmla="*/ 2 h 106"/>
                <a:gd name="T44" fmla="*/ 40 w 68"/>
                <a:gd name="T45" fmla="*/ 2 h 106"/>
                <a:gd name="T46" fmla="*/ 54 w 68"/>
                <a:gd name="T47" fmla="*/ 8 h 106"/>
                <a:gd name="T48" fmla="*/ 62 w 68"/>
                <a:gd name="T49" fmla="*/ 20 h 106"/>
                <a:gd name="T50" fmla="*/ 62 w 68"/>
                <a:gd name="T51" fmla="*/ 34 h 106"/>
                <a:gd name="T52" fmla="*/ 54 w 68"/>
                <a:gd name="T53" fmla="*/ 44 h 106"/>
                <a:gd name="T54" fmla="*/ 54 w 68"/>
                <a:gd name="T55" fmla="*/ 50 h 106"/>
                <a:gd name="T56" fmla="*/ 62 w 68"/>
                <a:gd name="T57" fmla="*/ 56 h 106"/>
                <a:gd name="T58" fmla="*/ 66 w 68"/>
                <a:gd name="T59" fmla="*/ 68 h 106"/>
                <a:gd name="T60" fmla="*/ 66 w 68"/>
                <a:gd name="T61" fmla="*/ 82 h 106"/>
                <a:gd name="T62" fmla="*/ 58 w 68"/>
                <a:gd name="T63" fmla="*/ 96 h 106"/>
                <a:gd name="T64" fmla="*/ 42 w 68"/>
                <a:gd name="T65" fmla="*/ 104 h 106"/>
                <a:gd name="T66" fmla="*/ 24 w 68"/>
                <a:gd name="T67" fmla="*/ 104 h 106"/>
                <a:gd name="T68" fmla="*/ 10 w 68"/>
                <a:gd name="T69" fmla="*/ 98 h 106"/>
                <a:gd name="T70" fmla="*/ 2 w 68"/>
                <a:gd name="T71" fmla="*/ 8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8" h="106">
                  <a:moveTo>
                    <a:pt x="0" y="76"/>
                  </a:moveTo>
                  <a:lnTo>
                    <a:pt x="12" y="76"/>
                  </a:lnTo>
                  <a:lnTo>
                    <a:pt x="14" y="82"/>
                  </a:lnTo>
                  <a:lnTo>
                    <a:pt x="16" y="86"/>
                  </a:lnTo>
                  <a:lnTo>
                    <a:pt x="20" y="90"/>
                  </a:lnTo>
                  <a:lnTo>
                    <a:pt x="26" y="94"/>
                  </a:lnTo>
                  <a:lnTo>
                    <a:pt x="32" y="96"/>
                  </a:lnTo>
                  <a:lnTo>
                    <a:pt x="38" y="94"/>
                  </a:lnTo>
                  <a:lnTo>
                    <a:pt x="44" y="92"/>
                  </a:lnTo>
                  <a:lnTo>
                    <a:pt x="48" y="90"/>
                  </a:lnTo>
                  <a:lnTo>
                    <a:pt x="52" y="84"/>
                  </a:lnTo>
                  <a:lnTo>
                    <a:pt x="54" y="80"/>
                  </a:lnTo>
                  <a:lnTo>
                    <a:pt x="54" y="74"/>
                  </a:lnTo>
                  <a:lnTo>
                    <a:pt x="54" y="68"/>
                  </a:lnTo>
                  <a:lnTo>
                    <a:pt x="52" y="64"/>
                  </a:lnTo>
                  <a:lnTo>
                    <a:pt x="48" y="60"/>
                  </a:lnTo>
                  <a:lnTo>
                    <a:pt x="44" y="56"/>
                  </a:lnTo>
                  <a:lnTo>
                    <a:pt x="40" y="54"/>
                  </a:lnTo>
                  <a:lnTo>
                    <a:pt x="34" y="54"/>
                  </a:lnTo>
                  <a:lnTo>
                    <a:pt x="30" y="54"/>
                  </a:lnTo>
                  <a:lnTo>
                    <a:pt x="24" y="56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6" y="44"/>
                  </a:lnTo>
                  <a:lnTo>
                    <a:pt x="42" y="40"/>
                  </a:lnTo>
                  <a:lnTo>
                    <a:pt x="46" y="36"/>
                  </a:lnTo>
                  <a:lnTo>
                    <a:pt x="48" y="32"/>
                  </a:lnTo>
                  <a:lnTo>
                    <a:pt x="50" y="26"/>
                  </a:lnTo>
                  <a:lnTo>
                    <a:pt x="48" y="20"/>
                  </a:lnTo>
                  <a:lnTo>
                    <a:pt x="44" y="16"/>
                  </a:lnTo>
                  <a:lnTo>
                    <a:pt x="40" y="12"/>
                  </a:lnTo>
                  <a:lnTo>
                    <a:pt x="32" y="10"/>
                  </a:lnTo>
                  <a:lnTo>
                    <a:pt x="26" y="12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4"/>
                  </a:lnTo>
                  <a:lnTo>
                    <a:pt x="14" y="30"/>
                  </a:lnTo>
                  <a:lnTo>
                    <a:pt x="2" y="28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32" y="0"/>
                  </a:lnTo>
                  <a:lnTo>
                    <a:pt x="40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58" y="40"/>
                  </a:lnTo>
                  <a:lnTo>
                    <a:pt x="54" y="44"/>
                  </a:lnTo>
                  <a:lnTo>
                    <a:pt x="48" y="48"/>
                  </a:lnTo>
                  <a:lnTo>
                    <a:pt x="54" y="50"/>
                  </a:lnTo>
                  <a:lnTo>
                    <a:pt x="58" y="52"/>
                  </a:lnTo>
                  <a:lnTo>
                    <a:pt x="62" y="56"/>
                  </a:lnTo>
                  <a:lnTo>
                    <a:pt x="66" y="62"/>
                  </a:lnTo>
                  <a:lnTo>
                    <a:pt x="66" y="68"/>
                  </a:lnTo>
                  <a:lnTo>
                    <a:pt x="68" y="74"/>
                  </a:lnTo>
                  <a:lnTo>
                    <a:pt x="66" y="82"/>
                  </a:lnTo>
                  <a:lnTo>
                    <a:pt x="64" y="90"/>
                  </a:lnTo>
                  <a:lnTo>
                    <a:pt x="58" y="96"/>
                  </a:lnTo>
                  <a:lnTo>
                    <a:pt x="50" y="102"/>
                  </a:lnTo>
                  <a:lnTo>
                    <a:pt x="42" y="104"/>
                  </a:lnTo>
                  <a:lnTo>
                    <a:pt x="32" y="106"/>
                  </a:lnTo>
                  <a:lnTo>
                    <a:pt x="24" y="104"/>
                  </a:lnTo>
                  <a:lnTo>
                    <a:pt x="16" y="102"/>
                  </a:lnTo>
                  <a:lnTo>
                    <a:pt x="10" y="98"/>
                  </a:lnTo>
                  <a:lnTo>
                    <a:pt x="6" y="92"/>
                  </a:lnTo>
                  <a:lnTo>
                    <a:pt x="2" y="84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4" name="Freeform 61"/>
            <p:cNvSpPr>
              <a:spLocks noEditPoints="1"/>
            </p:cNvSpPr>
            <p:nvPr/>
          </p:nvSpPr>
          <p:spPr bwMode="auto">
            <a:xfrm>
              <a:off x="4724" y="2120"/>
              <a:ext cx="66" cy="106"/>
            </a:xfrm>
            <a:custGeom>
              <a:avLst/>
              <a:gdLst>
                <a:gd name="T0" fmla="*/ 0 w 66"/>
                <a:gd name="T1" fmla="*/ 54 h 106"/>
                <a:gd name="T2" fmla="*/ 0 w 66"/>
                <a:gd name="T3" fmla="*/ 42 h 106"/>
                <a:gd name="T4" fmla="*/ 0 w 66"/>
                <a:gd name="T5" fmla="*/ 32 h 106"/>
                <a:gd name="T6" fmla="*/ 2 w 66"/>
                <a:gd name="T7" fmla="*/ 24 h 106"/>
                <a:gd name="T8" fmla="*/ 6 w 66"/>
                <a:gd name="T9" fmla="*/ 18 h 106"/>
                <a:gd name="T10" fmla="*/ 10 w 66"/>
                <a:gd name="T11" fmla="*/ 12 h 106"/>
                <a:gd name="T12" fmla="*/ 14 w 66"/>
                <a:gd name="T13" fmla="*/ 6 h 106"/>
                <a:gd name="T14" fmla="*/ 20 w 66"/>
                <a:gd name="T15" fmla="*/ 4 h 106"/>
                <a:gd name="T16" fmla="*/ 26 w 66"/>
                <a:gd name="T17" fmla="*/ 2 h 106"/>
                <a:gd name="T18" fmla="*/ 32 w 66"/>
                <a:gd name="T19" fmla="*/ 0 h 106"/>
                <a:gd name="T20" fmla="*/ 40 w 66"/>
                <a:gd name="T21" fmla="*/ 2 h 106"/>
                <a:gd name="T22" fmla="*/ 48 w 66"/>
                <a:gd name="T23" fmla="*/ 4 h 106"/>
                <a:gd name="T24" fmla="*/ 52 w 66"/>
                <a:gd name="T25" fmla="*/ 8 h 106"/>
                <a:gd name="T26" fmla="*/ 58 w 66"/>
                <a:gd name="T27" fmla="*/ 14 h 106"/>
                <a:gd name="T28" fmla="*/ 62 w 66"/>
                <a:gd name="T29" fmla="*/ 20 h 106"/>
                <a:gd name="T30" fmla="*/ 64 w 66"/>
                <a:gd name="T31" fmla="*/ 30 h 106"/>
                <a:gd name="T32" fmla="*/ 66 w 66"/>
                <a:gd name="T33" fmla="*/ 36 h 106"/>
                <a:gd name="T34" fmla="*/ 66 w 66"/>
                <a:gd name="T35" fmla="*/ 44 h 106"/>
                <a:gd name="T36" fmla="*/ 66 w 66"/>
                <a:gd name="T37" fmla="*/ 54 h 106"/>
                <a:gd name="T38" fmla="*/ 66 w 66"/>
                <a:gd name="T39" fmla="*/ 64 h 106"/>
                <a:gd name="T40" fmla="*/ 64 w 66"/>
                <a:gd name="T41" fmla="*/ 74 h 106"/>
                <a:gd name="T42" fmla="*/ 62 w 66"/>
                <a:gd name="T43" fmla="*/ 82 h 106"/>
                <a:gd name="T44" fmla="*/ 60 w 66"/>
                <a:gd name="T45" fmla="*/ 90 h 106"/>
                <a:gd name="T46" fmla="*/ 56 w 66"/>
                <a:gd name="T47" fmla="*/ 96 h 106"/>
                <a:gd name="T48" fmla="*/ 52 w 66"/>
                <a:gd name="T49" fmla="*/ 100 h 106"/>
                <a:gd name="T50" fmla="*/ 46 w 66"/>
                <a:gd name="T51" fmla="*/ 104 h 106"/>
                <a:gd name="T52" fmla="*/ 40 w 66"/>
                <a:gd name="T53" fmla="*/ 106 h 106"/>
                <a:gd name="T54" fmla="*/ 32 w 66"/>
                <a:gd name="T55" fmla="*/ 106 h 106"/>
                <a:gd name="T56" fmla="*/ 24 w 66"/>
                <a:gd name="T57" fmla="*/ 104 h 106"/>
                <a:gd name="T58" fmla="*/ 16 w 66"/>
                <a:gd name="T59" fmla="*/ 102 h 106"/>
                <a:gd name="T60" fmla="*/ 10 w 66"/>
                <a:gd name="T61" fmla="*/ 96 h 106"/>
                <a:gd name="T62" fmla="*/ 2 w 66"/>
                <a:gd name="T63" fmla="*/ 78 h 106"/>
                <a:gd name="T64" fmla="*/ 0 w 66"/>
                <a:gd name="T65" fmla="*/ 54 h 106"/>
                <a:gd name="T66" fmla="*/ 12 w 66"/>
                <a:gd name="T67" fmla="*/ 54 h 106"/>
                <a:gd name="T68" fmla="*/ 14 w 66"/>
                <a:gd name="T69" fmla="*/ 74 h 106"/>
                <a:gd name="T70" fmla="*/ 18 w 66"/>
                <a:gd name="T71" fmla="*/ 88 h 106"/>
                <a:gd name="T72" fmla="*/ 22 w 66"/>
                <a:gd name="T73" fmla="*/ 92 h 106"/>
                <a:gd name="T74" fmla="*/ 28 w 66"/>
                <a:gd name="T75" fmla="*/ 94 h 106"/>
                <a:gd name="T76" fmla="*/ 32 w 66"/>
                <a:gd name="T77" fmla="*/ 96 h 106"/>
                <a:gd name="T78" fmla="*/ 38 w 66"/>
                <a:gd name="T79" fmla="*/ 94 h 106"/>
                <a:gd name="T80" fmla="*/ 44 w 66"/>
                <a:gd name="T81" fmla="*/ 92 h 106"/>
                <a:gd name="T82" fmla="*/ 48 w 66"/>
                <a:gd name="T83" fmla="*/ 88 h 106"/>
                <a:gd name="T84" fmla="*/ 52 w 66"/>
                <a:gd name="T85" fmla="*/ 74 h 106"/>
                <a:gd name="T86" fmla="*/ 54 w 66"/>
                <a:gd name="T87" fmla="*/ 54 h 106"/>
                <a:gd name="T88" fmla="*/ 52 w 66"/>
                <a:gd name="T89" fmla="*/ 32 h 106"/>
                <a:gd name="T90" fmla="*/ 48 w 66"/>
                <a:gd name="T91" fmla="*/ 20 h 106"/>
                <a:gd name="T92" fmla="*/ 44 w 66"/>
                <a:gd name="T93" fmla="*/ 14 h 106"/>
                <a:gd name="T94" fmla="*/ 38 w 66"/>
                <a:gd name="T95" fmla="*/ 12 h 106"/>
                <a:gd name="T96" fmla="*/ 32 w 66"/>
                <a:gd name="T97" fmla="*/ 12 h 106"/>
                <a:gd name="T98" fmla="*/ 28 w 66"/>
                <a:gd name="T99" fmla="*/ 12 h 106"/>
                <a:gd name="T100" fmla="*/ 22 w 66"/>
                <a:gd name="T101" fmla="*/ 14 h 106"/>
                <a:gd name="T102" fmla="*/ 18 w 66"/>
                <a:gd name="T103" fmla="*/ 18 h 106"/>
                <a:gd name="T104" fmla="*/ 14 w 66"/>
                <a:gd name="T105" fmla="*/ 32 h 106"/>
                <a:gd name="T106" fmla="*/ 12 w 66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6" h="106">
                  <a:moveTo>
                    <a:pt x="0" y="54"/>
                  </a:moveTo>
                  <a:lnTo>
                    <a:pt x="0" y="42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40" y="2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30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6" y="54"/>
                  </a:lnTo>
                  <a:lnTo>
                    <a:pt x="66" y="64"/>
                  </a:lnTo>
                  <a:lnTo>
                    <a:pt x="64" y="74"/>
                  </a:lnTo>
                  <a:lnTo>
                    <a:pt x="62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2" y="106"/>
                  </a:lnTo>
                  <a:lnTo>
                    <a:pt x="24" y="104"/>
                  </a:lnTo>
                  <a:lnTo>
                    <a:pt x="16" y="102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2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2" y="92"/>
                  </a:lnTo>
                  <a:lnTo>
                    <a:pt x="28" y="94"/>
                  </a:lnTo>
                  <a:lnTo>
                    <a:pt x="32" y="96"/>
                  </a:lnTo>
                  <a:lnTo>
                    <a:pt x="38" y="94"/>
                  </a:lnTo>
                  <a:lnTo>
                    <a:pt x="44" y="92"/>
                  </a:lnTo>
                  <a:lnTo>
                    <a:pt x="48" y="88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38" y="12"/>
                  </a:lnTo>
                  <a:lnTo>
                    <a:pt x="32" y="12"/>
                  </a:lnTo>
                  <a:lnTo>
                    <a:pt x="28" y="12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4" y="32"/>
                  </a:lnTo>
                  <a:lnTo>
                    <a:pt x="12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5" name="Freeform 62"/>
            <p:cNvSpPr>
              <a:spLocks/>
            </p:cNvSpPr>
            <p:nvPr/>
          </p:nvSpPr>
          <p:spPr bwMode="auto">
            <a:xfrm>
              <a:off x="5298" y="2120"/>
              <a:ext cx="68" cy="104"/>
            </a:xfrm>
            <a:custGeom>
              <a:avLst/>
              <a:gdLst>
                <a:gd name="T0" fmla="*/ 68 w 68"/>
                <a:gd name="T1" fmla="*/ 92 h 104"/>
                <a:gd name="T2" fmla="*/ 68 w 68"/>
                <a:gd name="T3" fmla="*/ 104 h 104"/>
                <a:gd name="T4" fmla="*/ 0 w 68"/>
                <a:gd name="T5" fmla="*/ 104 h 104"/>
                <a:gd name="T6" fmla="*/ 0 w 68"/>
                <a:gd name="T7" fmla="*/ 100 h 104"/>
                <a:gd name="T8" fmla="*/ 0 w 68"/>
                <a:gd name="T9" fmla="*/ 96 h 104"/>
                <a:gd name="T10" fmla="*/ 4 w 68"/>
                <a:gd name="T11" fmla="*/ 88 h 104"/>
                <a:gd name="T12" fmla="*/ 10 w 68"/>
                <a:gd name="T13" fmla="*/ 82 h 104"/>
                <a:gd name="T14" fmla="*/ 16 w 68"/>
                <a:gd name="T15" fmla="*/ 74 h 104"/>
                <a:gd name="T16" fmla="*/ 26 w 68"/>
                <a:gd name="T17" fmla="*/ 66 h 104"/>
                <a:gd name="T18" fmla="*/ 36 w 68"/>
                <a:gd name="T19" fmla="*/ 58 h 104"/>
                <a:gd name="T20" fmla="*/ 44 w 68"/>
                <a:gd name="T21" fmla="*/ 50 h 104"/>
                <a:gd name="T22" fmla="*/ 48 w 68"/>
                <a:gd name="T23" fmla="*/ 44 h 104"/>
                <a:gd name="T24" fmla="*/ 52 w 68"/>
                <a:gd name="T25" fmla="*/ 36 h 104"/>
                <a:gd name="T26" fmla="*/ 54 w 68"/>
                <a:gd name="T27" fmla="*/ 30 h 104"/>
                <a:gd name="T28" fmla="*/ 54 w 68"/>
                <a:gd name="T29" fmla="*/ 22 h 104"/>
                <a:gd name="T30" fmla="*/ 50 w 68"/>
                <a:gd name="T31" fmla="*/ 16 h 104"/>
                <a:gd name="T32" fmla="*/ 46 w 68"/>
                <a:gd name="T33" fmla="*/ 14 h 104"/>
                <a:gd name="T34" fmla="*/ 40 w 68"/>
                <a:gd name="T35" fmla="*/ 12 h 104"/>
                <a:gd name="T36" fmla="*/ 34 w 68"/>
                <a:gd name="T37" fmla="*/ 12 h 104"/>
                <a:gd name="T38" fmla="*/ 30 w 68"/>
                <a:gd name="T39" fmla="*/ 12 h 104"/>
                <a:gd name="T40" fmla="*/ 24 w 68"/>
                <a:gd name="T41" fmla="*/ 14 h 104"/>
                <a:gd name="T42" fmla="*/ 20 w 68"/>
                <a:gd name="T43" fmla="*/ 16 h 104"/>
                <a:gd name="T44" fmla="*/ 18 w 68"/>
                <a:gd name="T45" fmla="*/ 20 h 104"/>
                <a:gd name="T46" fmla="*/ 16 w 68"/>
                <a:gd name="T47" fmla="*/ 26 h 104"/>
                <a:gd name="T48" fmla="*/ 14 w 68"/>
                <a:gd name="T49" fmla="*/ 32 h 104"/>
                <a:gd name="T50" fmla="*/ 2 w 68"/>
                <a:gd name="T51" fmla="*/ 30 h 104"/>
                <a:gd name="T52" fmla="*/ 4 w 68"/>
                <a:gd name="T53" fmla="*/ 22 h 104"/>
                <a:gd name="T54" fmla="*/ 6 w 68"/>
                <a:gd name="T55" fmla="*/ 14 h 104"/>
                <a:gd name="T56" fmla="*/ 12 w 68"/>
                <a:gd name="T57" fmla="*/ 8 h 104"/>
                <a:gd name="T58" fmla="*/ 18 w 68"/>
                <a:gd name="T59" fmla="*/ 4 h 104"/>
                <a:gd name="T60" fmla="*/ 26 w 68"/>
                <a:gd name="T61" fmla="*/ 2 h 104"/>
                <a:gd name="T62" fmla="*/ 36 w 68"/>
                <a:gd name="T63" fmla="*/ 0 h 104"/>
                <a:gd name="T64" fmla="*/ 44 w 68"/>
                <a:gd name="T65" fmla="*/ 2 h 104"/>
                <a:gd name="T66" fmla="*/ 52 w 68"/>
                <a:gd name="T67" fmla="*/ 4 h 104"/>
                <a:gd name="T68" fmla="*/ 58 w 68"/>
                <a:gd name="T69" fmla="*/ 8 h 104"/>
                <a:gd name="T70" fmla="*/ 64 w 68"/>
                <a:gd name="T71" fmla="*/ 14 h 104"/>
                <a:gd name="T72" fmla="*/ 66 w 68"/>
                <a:gd name="T73" fmla="*/ 22 h 104"/>
                <a:gd name="T74" fmla="*/ 68 w 68"/>
                <a:gd name="T75" fmla="*/ 30 h 104"/>
                <a:gd name="T76" fmla="*/ 66 w 68"/>
                <a:gd name="T77" fmla="*/ 36 h 104"/>
                <a:gd name="T78" fmla="*/ 64 w 68"/>
                <a:gd name="T79" fmla="*/ 42 h 104"/>
                <a:gd name="T80" fmla="*/ 62 w 68"/>
                <a:gd name="T81" fmla="*/ 48 h 104"/>
                <a:gd name="T82" fmla="*/ 56 w 68"/>
                <a:gd name="T83" fmla="*/ 54 h 104"/>
                <a:gd name="T84" fmla="*/ 52 w 68"/>
                <a:gd name="T85" fmla="*/ 60 h 104"/>
                <a:gd name="T86" fmla="*/ 46 w 68"/>
                <a:gd name="T87" fmla="*/ 66 h 104"/>
                <a:gd name="T88" fmla="*/ 36 w 68"/>
                <a:gd name="T89" fmla="*/ 72 h 104"/>
                <a:gd name="T90" fmla="*/ 30 w 68"/>
                <a:gd name="T91" fmla="*/ 78 h 104"/>
                <a:gd name="T92" fmla="*/ 26 w 68"/>
                <a:gd name="T93" fmla="*/ 82 h 104"/>
                <a:gd name="T94" fmla="*/ 22 w 68"/>
                <a:gd name="T95" fmla="*/ 86 h 104"/>
                <a:gd name="T96" fmla="*/ 20 w 68"/>
                <a:gd name="T97" fmla="*/ 88 h 104"/>
                <a:gd name="T98" fmla="*/ 16 w 68"/>
                <a:gd name="T99" fmla="*/ 92 h 104"/>
                <a:gd name="T100" fmla="*/ 68 w 68"/>
                <a:gd name="T101" fmla="*/ 9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8" h="104">
                  <a:moveTo>
                    <a:pt x="68" y="92"/>
                  </a:moveTo>
                  <a:lnTo>
                    <a:pt x="68" y="104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6"/>
                  </a:lnTo>
                  <a:lnTo>
                    <a:pt x="4" y="88"/>
                  </a:lnTo>
                  <a:lnTo>
                    <a:pt x="10" y="82"/>
                  </a:lnTo>
                  <a:lnTo>
                    <a:pt x="16" y="74"/>
                  </a:lnTo>
                  <a:lnTo>
                    <a:pt x="26" y="66"/>
                  </a:lnTo>
                  <a:lnTo>
                    <a:pt x="36" y="58"/>
                  </a:lnTo>
                  <a:lnTo>
                    <a:pt x="44" y="50"/>
                  </a:lnTo>
                  <a:lnTo>
                    <a:pt x="48" y="44"/>
                  </a:lnTo>
                  <a:lnTo>
                    <a:pt x="52" y="36"/>
                  </a:lnTo>
                  <a:lnTo>
                    <a:pt x="54" y="30"/>
                  </a:lnTo>
                  <a:lnTo>
                    <a:pt x="54" y="22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0" y="12"/>
                  </a:lnTo>
                  <a:lnTo>
                    <a:pt x="34" y="12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20" y="16"/>
                  </a:lnTo>
                  <a:lnTo>
                    <a:pt x="18" y="20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2" y="30"/>
                  </a:lnTo>
                  <a:lnTo>
                    <a:pt x="4" y="22"/>
                  </a:lnTo>
                  <a:lnTo>
                    <a:pt x="6" y="14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6" y="2"/>
                  </a:lnTo>
                  <a:lnTo>
                    <a:pt x="36" y="0"/>
                  </a:lnTo>
                  <a:lnTo>
                    <a:pt x="44" y="2"/>
                  </a:lnTo>
                  <a:lnTo>
                    <a:pt x="52" y="4"/>
                  </a:lnTo>
                  <a:lnTo>
                    <a:pt x="58" y="8"/>
                  </a:lnTo>
                  <a:lnTo>
                    <a:pt x="64" y="14"/>
                  </a:lnTo>
                  <a:lnTo>
                    <a:pt x="66" y="22"/>
                  </a:lnTo>
                  <a:lnTo>
                    <a:pt x="68" y="30"/>
                  </a:lnTo>
                  <a:lnTo>
                    <a:pt x="66" y="36"/>
                  </a:lnTo>
                  <a:lnTo>
                    <a:pt x="64" y="42"/>
                  </a:lnTo>
                  <a:lnTo>
                    <a:pt x="62" y="48"/>
                  </a:lnTo>
                  <a:lnTo>
                    <a:pt x="56" y="54"/>
                  </a:lnTo>
                  <a:lnTo>
                    <a:pt x="52" y="60"/>
                  </a:lnTo>
                  <a:lnTo>
                    <a:pt x="46" y="66"/>
                  </a:lnTo>
                  <a:lnTo>
                    <a:pt x="36" y="72"/>
                  </a:lnTo>
                  <a:lnTo>
                    <a:pt x="30" y="78"/>
                  </a:lnTo>
                  <a:lnTo>
                    <a:pt x="26" y="82"/>
                  </a:lnTo>
                  <a:lnTo>
                    <a:pt x="22" y="86"/>
                  </a:lnTo>
                  <a:lnTo>
                    <a:pt x="20" y="88"/>
                  </a:lnTo>
                  <a:lnTo>
                    <a:pt x="16" y="92"/>
                  </a:lnTo>
                  <a:lnTo>
                    <a:pt x="68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6" name="Freeform 63"/>
            <p:cNvSpPr>
              <a:spLocks noEditPoints="1"/>
            </p:cNvSpPr>
            <p:nvPr/>
          </p:nvSpPr>
          <p:spPr bwMode="auto">
            <a:xfrm>
              <a:off x="5876" y="2126"/>
              <a:ext cx="70" cy="102"/>
            </a:xfrm>
            <a:custGeom>
              <a:avLst/>
              <a:gdLst>
                <a:gd name="T0" fmla="*/ 44 w 70"/>
                <a:gd name="T1" fmla="*/ 102 h 102"/>
                <a:gd name="T2" fmla="*/ 44 w 70"/>
                <a:gd name="T3" fmla="*/ 78 h 102"/>
                <a:gd name="T4" fmla="*/ 0 w 70"/>
                <a:gd name="T5" fmla="*/ 78 h 102"/>
                <a:gd name="T6" fmla="*/ 0 w 70"/>
                <a:gd name="T7" fmla="*/ 66 h 102"/>
                <a:gd name="T8" fmla="*/ 46 w 70"/>
                <a:gd name="T9" fmla="*/ 0 h 102"/>
                <a:gd name="T10" fmla="*/ 56 w 70"/>
                <a:gd name="T11" fmla="*/ 0 h 102"/>
                <a:gd name="T12" fmla="*/ 56 w 70"/>
                <a:gd name="T13" fmla="*/ 66 h 102"/>
                <a:gd name="T14" fmla="*/ 70 w 70"/>
                <a:gd name="T15" fmla="*/ 66 h 102"/>
                <a:gd name="T16" fmla="*/ 70 w 70"/>
                <a:gd name="T17" fmla="*/ 78 h 102"/>
                <a:gd name="T18" fmla="*/ 56 w 70"/>
                <a:gd name="T19" fmla="*/ 78 h 102"/>
                <a:gd name="T20" fmla="*/ 56 w 70"/>
                <a:gd name="T21" fmla="*/ 102 h 102"/>
                <a:gd name="T22" fmla="*/ 44 w 70"/>
                <a:gd name="T23" fmla="*/ 102 h 102"/>
                <a:gd name="T24" fmla="*/ 44 w 70"/>
                <a:gd name="T25" fmla="*/ 66 h 102"/>
                <a:gd name="T26" fmla="*/ 44 w 70"/>
                <a:gd name="T27" fmla="*/ 20 h 102"/>
                <a:gd name="T28" fmla="*/ 12 w 70"/>
                <a:gd name="T29" fmla="*/ 66 h 102"/>
                <a:gd name="T30" fmla="*/ 44 w 70"/>
                <a:gd name="T31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" h="102">
                  <a:moveTo>
                    <a:pt x="44" y="102"/>
                  </a:moveTo>
                  <a:lnTo>
                    <a:pt x="44" y="78"/>
                  </a:lnTo>
                  <a:lnTo>
                    <a:pt x="0" y="78"/>
                  </a:lnTo>
                  <a:lnTo>
                    <a:pt x="0" y="66"/>
                  </a:lnTo>
                  <a:lnTo>
                    <a:pt x="46" y="0"/>
                  </a:lnTo>
                  <a:lnTo>
                    <a:pt x="56" y="0"/>
                  </a:lnTo>
                  <a:lnTo>
                    <a:pt x="56" y="66"/>
                  </a:lnTo>
                  <a:lnTo>
                    <a:pt x="70" y="66"/>
                  </a:lnTo>
                  <a:lnTo>
                    <a:pt x="70" y="78"/>
                  </a:lnTo>
                  <a:lnTo>
                    <a:pt x="56" y="78"/>
                  </a:lnTo>
                  <a:lnTo>
                    <a:pt x="56" y="102"/>
                  </a:lnTo>
                  <a:lnTo>
                    <a:pt x="44" y="102"/>
                  </a:lnTo>
                  <a:close/>
                  <a:moveTo>
                    <a:pt x="44" y="66"/>
                  </a:moveTo>
                  <a:lnTo>
                    <a:pt x="44" y="20"/>
                  </a:lnTo>
                  <a:lnTo>
                    <a:pt x="12" y="66"/>
                  </a:lnTo>
                  <a:lnTo>
                    <a:pt x="44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7" name="Line 64"/>
            <p:cNvSpPr>
              <a:spLocks noChangeShapeType="1"/>
            </p:cNvSpPr>
            <p:nvPr/>
          </p:nvSpPr>
          <p:spPr bwMode="auto">
            <a:xfrm>
              <a:off x="4322" y="2296"/>
              <a:ext cx="1734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>
              <a:off x="4612" y="2082"/>
              <a:ext cx="0" cy="12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69" name="Freeform 66"/>
            <p:cNvSpPr>
              <a:spLocks/>
            </p:cNvSpPr>
            <p:nvPr/>
          </p:nvSpPr>
          <p:spPr bwMode="auto">
            <a:xfrm>
              <a:off x="4612" y="2082"/>
              <a:ext cx="1440" cy="216"/>
            </a:xfrm>
            <a:custGeom>
              <a:avLst/>
              <a:gdLst>
                <a:gd name="T0" fmla="*/ 0 w 1440"/>
                <a:gd name="T1" fmla="*/ 0 h 216"/>
                <a:gd name="T2" fmla="*/ 1440 w 1440"/>
                <a:gd name="T3" fmla="*/ 0 h 216"/>
                <a:gd name="T4" fmla="*/ 1440 w 1440"/>
                <a:gd name="T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0" h="216">
                  <a:moveTo>
                    <a:pt x="0" y="0"/>
                  </a:moveTo>
                  <a:lnTo>
                    <a:pt x="1440" y="0"/>
                  </a:lnTo>
                  <a:lnTo>
                    <a:pt x="1440" y="216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0" name="Freeform 67"/>
            <p:cNvSpPr>
              <a:spLocks/>
            </p:cNvSpPr>
            <p:nvPr/>
          </p:nvSpPr>
          <p:spPr bwMode="auto">
            <a:xfrm>
              <a:off x="4324" y="2298"/>
              <a:ext cx="1728" cy="1080"/>
            </a:xfrm>
            <a:custGeom>
              <a:avLst/>
              <a:gdLst>
                <a:gd name="T0" fmla="*/ 0 w 1728"/>
                <a:gd name="T1" fmla="*/ 0 h 1080"/>
                <a:gd name="T2" fmla="*/ 0 w 1728"/>
                <a:gd name="T3" fmla="*/ 1080 h 1080"/>
                <a:gd name="T4" fmla="*/ 1728 w 1728"/>
                <a:gd name="T5" fmla="*/ 1080 h 1080"/>
                <a:gd name="T6" fmla="*/ 1728 w 1728"/>
                <a:gd name="T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1080">
                  <a:moveTo>
                    <a:pt x="0" y="0"/>
                  </a:moveTo>
                  <a:lnTo>
                    <a:pt x="0" y="1080"/>
                  </a:lnTo>
                  <a:lnTo>
                    <a:pt x="1728" y="1080"/>
                  </a:lnTo>
                  <a:lnTo>
                    <a:pt x="1728" y="0"/>
                  </a:lnTo>
                </a:path>
              </a:pathLst>
            </a:cu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1" name="Freeform 68"/>
            <p:cNvSpPr>
              <a:spLocks/>
            </p:cNvSpPr>
            <p:nvPr/>
          </p:nvSpPr>
          <p:spPr bwMode="auto">
            <a:xfrm>
              <a:off x="4672" y="2554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4750" y="2644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3" name="Freeform 70"/>
            <p:cNvSpPr>
              <a:spLocks noEditPoints="1"/>
            </p:cNvSpPr>
            <p:nvPr/>
          </p:nvSpPr>
          <p:spPr bwMode="auto">
            <a:xfrm>
              <a:off x="4782" y="2554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4" name="Freeform 71"/>
            <p:cNvSpPr>
              <a:spLocks/>
            </p:cNvSpPr>
            <p:nvPr/>
          </p:nvSpPr>
          <p:spPr bwMode="auto">
            <a:xfrm>
              <a:off x="4672" y="3202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4750" y="3292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6" name="Freeform 73"/>
            <p:cNvSpPr>
              <a:spLocks noEditPoints="1"/>
            </p:cNvSpPr>
            <p:nvPr/>
          </p:nvSpPr>
          <p:spPr bwMode="auto">
            <a:xfrm>
              <a:off x="4782" y="3202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7" name="Freeform 74"/>
            <p:cNvSpPr>
              <a:spLocks/>
            </p:cNvSpPr>
            <p:nvPr/>
          </p:nvSpPr>
          <p:spPr bwMode="auto">
            <a:xfrm>
              <a:off x="4960" y="2770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38" y="2860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79" name="Freeform 76"/>
            <p:cNvSpPr>
              <a:spLocks noEditPoints="1"/>
            </p:cNvSpPr>
            <p:nvPr/>
          </p:nvSpPr>
          <p:spPr bwMode="auto">
            <a:xfrm>
              <a:off x="5070" y="2770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0" name="Freeform 77"/>
            <p:cNvSpPr>
              <a:spLocks/>
            </p:cNvSpPr>
            <p:nvPr/>
          </p:nvSpPr>
          <p:spPr bwMode="auto">
            <a:xfrm>
              <a:off x="5248" y="2986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5326" y="3076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2" name="Freeform 79"/>
            <p:cNvSpPr>
              <a:spLocks noEditPoints="1"/>
            </p:cNvSpPr>
            <p:nvPr/>
          </p:nvSpPr>
          <p:spPr bwMode="auto">
            <a:xfrm>
              <a:off x="5358" y="2986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3" name="Freeform 80"/>
            <p:cNvSpPr>
              <a:spLocks/>
            </p:cNvSpPr>
            <p:nvPr/>
          </p:nvSpPr>
          <p:spPr bwMode="auto">
            <a:xfrm>
              <a:off x="4960" y="2986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5038" y="3076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5" name="Freeform 82"/>
            <p:cNvSpPr>
              <a:spLocks noEditPoints="1"/>
            </p:cNvSpPr>
            <p:nvPr/>
          </p:nvSpPr>
          <p:spPr bwMode="auto">
            <a:xfrm>
              <a:off x="5070" y="2986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6" name="Freeform 83"/>
            <p:cNvSpPr>
              <a:spLocks/>
            </p:cNvSpPr>
            <p:nvPr/>
          </p:nvSpPr>
          <p:spPr bwMode="auto">
            <a:xfrm>
              <a:off x="5536" y="3202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614" y="3292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8" name="Freeform 85"/>
            <p:cNvSpPr>
              <a:spLocks noEditPoints="1"/>
            </p:cNvSpPr>
            <p:nvPr/>
          </p:nvSpPr>
          <p:spPr bwMode="auto">
            <a:xfrm>
              <a:off x="5646" y="3202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89" name="Freeform 86"/>
            <p:cNvSpPr>
              <a:spLocks/>
            </p:cNvSpPr>
            <p:nvPr/>
          </p:nvSpPr>
          <p:spPr bwMode="auto">
            <a:xfrm>
              <a:off x="4960" y="3202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5038" y="3292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1" name="Freeform 88"/>
            <p:cNvSpPr>
              <a:spLocks noEditPoints="1"/>
            </p:cNvSpPr>
            <p:nvPr/>
          </p:nvSpPr>
          <p:spPr bwMode="auto">
            <a:xfrm>
              <a:off x="5070" y="3202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2" name="Line 89"/>
            <p:cNvSpPr>
              <a:spLocks noChangeShapeType="1"/>
            </p:cNvSpPr>
            <p:nvPr/>
          </p:nvSpPr>
          <p:spPr bwMode="auto">
            <a:xfrm flipV="1">
              <a:off x="4900" y="2082"/>
              <a:ext cx="0" cy="129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3" name="Line 90"/>
            <p:cNvSpPr>
              <a:spLocks noChangeShapeType="1"/>
            </p:cNvSpPr>
            <p:nvPr/>
          </p:nvSpPr>
          <p:spPr bwMode="auto">
            <a:xfrm>
              <a:off x="5188" y="2082"/>
              <a:ext cx="0" cy="129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4" name="Line 91"/>
            <p:cNvSpPr>
              <a:spLocks noChangeShapeType="1"/>
            </p:cNvSpPr>
            <p:nvPr/>
          </p:nvSpPr>
          <p:spPr bwMode="auto">
            <a:xfrm>
              <a:off x="5476" y="2082"/>
              <a:ext cx="0" cy="129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5" name="Line 92"/>
            <p:cNvSpPr>
              <a:spLocks noChangeShapeType="1"/>
            </p:cNvSpPr>
            <p:nvPr/>
          </p:nvSpPr>
          <p:spPr bwMode="auto">
            <a:xfrm>
              <a:off x="5764" y="2082"/>
              <a:ext cx="0" cy="129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6" name="Line 93"/>
            <p:cNvSpPr>
              <a:spLocks noChangeShapeType="1"/>
            </p:cNvSpPr>
            <p:nvPr/>
          </p:nvSpPr>
          <p:spPr bwMode="auto">
            <a:xfrm>
              <a:off x="4324" y="2514"/>
              <a:ext cx="172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7" name="Line 94"/>
            <p:cNvSpPr>
              <a:spLocks noChangeShapeType="1"/>
            </p:cNvSpPr>
            <p:nvPr/>
          </p:nvSpPr>
          <p:spPr bwMode="auto">
            <a:xfrm>
              <a:off x="4324" y="2730"/>
              <a:ext cx="172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8" name="Line 95"/>
            <p:cNvSpPr>
              <a:spLocks noChangeShapeType="1"/>
            </p:cNvSpPr>
            <p:nvPr/>
          </p:nvSpPr>
          <p:spPr bwMode="auto">
            <a:xfrm>
              <a:off x="4324" y="2946"/>
              <a:ext cx="172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99" name="Line 96"/>
            <p:cNvSpPr>
              <a:spLocks noChangeShapeType="1"/>
            </p:cNvSpPr>
            <p:nvPr/>
          </p:nvSpPr>
          <p:spPr bwMode="auto">
            <a:xfrm>
              <a:off x="4324" y="3162"/>
              <a:ext cx="172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0" name="Freeform 97"/>
            <p:cNvSpPr>
              <a:spLocks/>
            </p:cNvSpPr>
            <p:nvPr/>
          </p:nvSpPr>
          <p:spPr bwMode="auto">
            <a:xfrm>
              <a:off x="4960" y="2338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5038" y="2428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2" name="Freeform 99"/>
            <p:cNvSpPr>
              <a:spLocks noEditPoints="1"/>
            </p:cNvSpPr>
            <p:nvPr/>
          </p:nvSpPr>
          <p:spPr bwMode="auto">
            <a:xfrm>
              <a:off x="5070" y="2338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3" name="Freeform 100"/>
            <p:cNvSpPr>
              <a:spLocks/>
            </p:cNvSpPr>
            <p:nvPr/>
          </p:nvSpPr>
          <p:spPr bwMode="auto">
            <a:xfrm>
              <a:off x="5248" y="2554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5326" y="2644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5" name="Freeform 102"/>
            <p:cNvSpPr>
              <a:spLocks noEditPoints="1"/>
            </p:cNvSpPr>
            <p:nvPr/>
          </p:nvSpPr>
          <p:spPr bwMode="auto">
            <a:xfrm>
              <a:off x="5358" y="2554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6" name="Freeform 103"/>
            <p:cNvSpPr>
              <a:spLocks/>
            </p:cNvSpPr>
            <p:nvPr/>
          </p:nvSpPr>
          <p:spPr bwMode="auto">
            <a:xfrm>
              <a:off x="5536" y="2554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7" name="Rectangle 104"/>
            <p:cNvSpPr>
              <a:spLocks noChangeArrowheads="1"/>
            </p:cNvSpPr>
            <p:nvPr/>
          </p:nvSpPr>
          <p:spPr bwMode="auto">
            <a:xfrm>
              <a:off x="5614" y="2644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8" name="Freeform 105"/>
            <p:cNvSpPr>
              <a:spLocks noEditPoints="1"/>
            </p:cNvSpPr>
            <p:nvPr/>
          </p:nvSpPr>
          <p:spPr bwMode="auto">
            <a:xfrm>
              <a:off x="5646" y="2554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09" name="Freeform 106"/>
            <p:cNvSpPr>
              <a:spLocks/>
            </p:cNvSpPr>
            <p:nvPr/>
          </p:nvSpPr>
          <p:spPr bwMode="auto">
            <a:xfrm>
              <a:off x="5824" y="2554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5902" y="2644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1" name="Freeform 108"/>
            <p:cNvSpPr>
              <a:spLocks noEditPoints="1"/>
            </p:cNvSpPr>
            <p:nvPr/>
          </p:nvSpPr>
          <p:spPr bwMode="auto">
            <a:xfrm>
              <a:off x="5934" y="2554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2" name="Freeform 109"/>
            <p:cNvSpPr>
              <a:spLocks/>
            </p:cNvSpPr>
            <p:nvPr/>
          </p:nvSpPr>
          <p:spPr bwMode="auto">
            <a:xfrm>
              <a:off x="5536" y="2770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5614" y="2860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4" name="Freeform 111"/>
            <p:cNvSpPr>
              <a:spLocks noEditPoints="1"/>
            </p:cNvSpPr>
            <p:nvPr/>
          </p:nvSpPr>
          <p:spPr bwMode="auto">
            <a:xfrm>
              <a:off x="5646" y="2770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5" name="Freeform 112"/>
            <p:cNvSpPr>
              <a:spLocks/>
            </p:cNvSpPr>
            <p:nvPr/>
          </p:nvSpPr>
          <p:spPr bwMode="auto">
            <a:xfrm>
              <a:off x="5824" y="2986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auto">
            <a:xfrm>
              <a:off x="5902" y="3076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7" name="Freeform 114"/>
            <p:cNvSpPr>
              <a:spLocks noEditPoints="1"/>
            </p:cNvSpPr>
            <p:nvPr/>
          </p:nvSpPr>
          <p:spPr bwMode="auto">
            <a:xfrm>
              <a:off x="5934" y="2986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8" name="Freeform 115"/>
            <p:cNvSpPr>
              <a:spLocks/>
            </p:cNvSpPr>
            <p:nvPr/>
          </p:nvSpPr>
          <p:spPr bwMode="auto">
            <a:xfrm>
              <a:off x="5824" y="2338"/>
              <a:ext cx="38" cy="104"/>
            </a:xfrm>
            <a:custGeom>
              <a:avLst/>
              <a:gdLst>
                <a:gd name="T0" fmla="*/ 38 w 38"/>
                <a:gd name="T1" fmla="*/ 104 h 104"/>
                <a:gd name="T2" fmla="*/ 24 w 38"/>
                <a:gd name="T3" fmla="*/ 104 h 104"/>
                <a:gd name="T4" fmla="*/ 24 w 38"/>
                <a:gd name="T5" fmla="*/ 24 h 104"/>
                <a:gd name="T6" fmla="*/ 20 w 38"/>
                <a:gd name="T7" fmla="*/ 28 h 104"/>
                <a:gd name="T8" fmla="*/ 12 w 38"/>
                <a:gd name="T9" fmla="*/ 32 h 104"/>
                <a:gd name="T10" fmla="*/ 6 w 38"/>
                <a:gd name="T11" fmla="*/ 36 h 104"/>
                <a:gd name="T12" fmla="*/ 0 w 38"/>
                <a:gd name="T13" fmla="*/ 38 h 104"/>
                <a:gd name="T14" fmla="*/ 0 w 38"/>
                <a:gd name="T15" fmla="*/ 26 h 104"/>
                <a:gd name="T16" fmla="*/ 10 w 38"/>
                <a:gd name="T17" fmla="*/ 20 h 104"/>
                <a:gd name="T18" fmla="*/ 18 w 38"/>
                <a:gd name="T19" fmla="*/ 14 h 104"/>
                <a:gd name="T20" fmla="*/ 24 w 38"/>
                <a:gd name="T21" fmla="*/ 8 h 104"/>
                <a:gd name="T22" fmla="*/ 30 w 38"/>
                <a:gd name="T23" fmla="*/ 0 h 104"/>
                <a:gd name="T24" fmla="*/ 38 w 38"/>
                <a:gd name="T25" fmla="*/ 0 h 104"/>
                <a:gd name="T26" fmla="*/ 38 w 38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104">
                  <a:moveTo>
                    <a:pt x="38" y="104"/>
                  </a:moveTo>
                  <a:lnTo>
                    <a:pt x="24" y="104"/>
                  </a:lnTo>
                  <a:lnTo>
                    <a:pt x="24" y="24"/>
                  </a:lnTo>
                  <a:lnTo>
                    <a:pt x="20" y="28"/>
                  </a:lnTo>
                  <a:lnTo>
                    <a:pt x="12" y="32"/>
                  </a:lnTo>
                  <a:lnTo>
                    <a:pt x="6" y="36"/>
                  </a:lnTo>
                  <a:lnTo>
                    <a:pt x="0" y="38"/>
                  </a:lnTo>
                  <a:lnTo>
                    <a:pt x="0" y="26"/>
                  </a:lnTo>
                  <a:lnTo>
                    <a:pt x="10" y="20"/>
                  </a:lnTo>
                  <a:lnTo>
                    <a:pt x="18" y="14"/>
                  </a:lnTo>
                  <a:lnTo>
                    <a:pt x="24" y="8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10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19" name="Rectangle 116"/>
            <p:cNvSpPr>
              <a:spLocks noChangeArrowheads="1"/>
            </p:cNvSpPr>
            <p:nvPr/>
          </p:nvSpPr>
          <p:spPr bwMode="auto">
            <a:xfrm>
              <a:off x="5902" y="2428"/>
              <a:ext cx="14" cy="14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  <p:sp>
          <p:nvSpPr>
            <p:cNvPr id="120" name="Freeform 117"/>
            <p:cNvSpPr>
              <a:spLocks noEditPoints="1"/>
            </p:cNvSpPr>
            <p:nvPr/>
          </p:nvSpPr>
          <p:spPr bwMode="auto">
            <a:xfrm>
              <a:off x="5934" y="2338"/>
              <a:ext cx="68" cy="106"/>
            </a:xfrm>
            <a:custGeom>
              <a:avLst/>
              <a:gdLst>
                <a:gd name="T0" fmla="*/ 0 w 68"/>
                <a:gd name="T1" fmla="*/ 54 h 106"/>
                <a:gd name="T2" fmla="*/ 0 w 68"/>
                <a:gd name="T3" fmla="*/ 42 h 106"/>
                <a:gd name="T4" fmla="*/ 2 w 68"/>
                <a:gd name="T5" fmla="*/ 32 h 106"/>
                <a:gd name="T6" fmla="*/ 4 w 68"/>
                <a:gd name="T7" fmla="*/ 24 h 106"/>
                <a:gd name="T8" fmla="*/ 6 w 68"/>
                <a:gd name="T9" fmla="*/ 16 h 106"/>
                <a:gd name="T10" fmla="*/ 10 w 68"/>
                <a:gd name="T11" fmla="*/ 12 h 106"/>
                <a:gd name="T12" fmla="*/ 14 w 68"/>
                <a:gd name="T13" fmla="*/ 6 h 106"/>
                <a:gd name="T14" fmla="*/ 20 w 68"/>
                <a:gd name="T15" fmla="*/ 4 h 106"/>
                <a:gd name="T16" fmla="*/ 26 w 68"/>
                <a:gd name="T17" fmla="*/ 2 h 106"/>
                <a:gd name="T18" fmla="*/ 34 w 68"/>
                <a:gd name="T19" fmla="*/ 0 h 106"/>
                <a:gd name="T20" fmla="*/ 42 w 68"/>
                <a:gd name="T21" fmla="*/ 2 h 106"/>
                <a:gd name="T22" fmla="*/ 48 w 68"/>
                <a:gd name="T23" fmla="*/ 4 h 106"/>
                <a:gd name="T24" fmla="*/ 54 w 68"/>
                <a:gd name="T25" fmla="*/ 8 h 106"/>
                <a:gd name="T26" fmla="*/ 58 w 68"/>
                <a:gd name="T27" fmla="*/ 14 h 106"/>
                <a:gd name="T28" fmla="*/ 62 w 68"/>
                <a:gd name="T29" fmla="*/ 20 h 106"/>
                <a:gd name="T30" fmla="*/ 64 w 68"/>
                <a:gd name="T31" fmla="*/ 28 h 106"/>
                <a:gd name="T32" fmla="*/ 66 w 68"/>
                <a:gd name="T33" fmla="*/ 36 h 106"/>
                <a:gd name="T34" fmla="*/ 66 w 68"/>
                <a:gd name="T35" fmla="*/ 44 h 106"/>
                <a:gd name="T36" fmla="*/ 68 w 68"/>
                <a:gd name="T37" fmla="*/ 54 h 106"/>
                <a:gd name="T38" fmla="*/ 66 w 68"/>
                <a:gd name="T39" fmla="*/ 64 h 106"/>
                <a:gd name="T40" fmla="*/ 66 w 68"/>
                <a:gd name="T41" fmla="*/ 74 h 106"/>
                <a:gd name="T42" fmla="*/ 64 w 68"/>
                <a:gd name="T43" fmla="*/ 82 h 106"/>
                <a:gd name="T44" fmla="*/ 60 w 68"/>
                <a:gd name="T45" fmla="*/ 90 h 106"/>
                <a:gd name="T46" fmla="*/ 56 w 68"/>
                <a:gd name="T47" fmla="*/ 96 h 106"/>
                <a:gd name="T48" fmla="*/ 52 w 68"/>
                <a:gd name="T49" fmla="*/ 100 h 106"/>
                <a:gd name="T50" fmla="*/ 46 w 68"/>
                <a:gd name="T51" fmla="*/ 104 h 106"/>
                <a:gd name="T52" fmla="*/ 40 w 68"/>
                <a:gd name="T53" fmla="*/ 106 h 106"/>
                <a:gd name="T54" fmla="*/ 34 w 68"/>
                <a:gd name="T55" fmla="*/ 106 h 106"/>
                <a:gd name="T56" fmla="*/ 24 w 68"/>
                <a:gd name="T57" fmla="*/ 104 h 106"/>
                <a:gd name="T58" fmla="*/ 16 w 68"/>
                <a:gd name="T59" fmla="*/ 100 h 106"/>
                <a:gd name="T60" fmla="*/ 10 w 68"/>
                <a:gd name="T61" fmla="*/ 96 h 106"/>
                <a:gd name="T62" fmla="*/ 2 w 68"/>
                <a:gd name="T63" fmla="*/ 78 h 106"/>
                <a:gd name="T64" fmla="*/ 0 w 68"/>
                <a:gd name="T65" fmla="*/ 54 h 106"/>
                <a:gd name="T66" fmla="*/ 14 w 68"/>
                <a:gd name="T67" fmla="*/ 54 h 106"/>
                <a:gd name="T68" fmla="*/ 14 w 68"/>
                <a:gd name="T69" fmla="*/ 74 h 106"/>
                <a:gd name="T70" fmla="*/ 18 w 68"/>
                <a:gd name="T71" fmla="*/ 88 h 106"/>
                <a:gd name="T72" fmla="*/ 24 w 68"/>
                <a:gd name="T73" fmla="*/ 92 h 106"/>
                <a:gd name="T74" fmla="*/ 28 w 68"/>
                <a:gd name="T75" fmla="*/ 94 h 106"/>
                <a:gd name="T76" fmla="*/ 34 w 68"/>
                <a:gd name="T77" fmla="*/ 96 h 106"/>
                <a:gd name="T78" fmla="*/ 40 w 68"/>
                <a:gd name="T79" fmla="*/ 94 h 106"/>
                <a:gd name="T80" fmla="*/ 44 w 68"/>
                <a:gd name="T81" fmla="*/ 92 h 106"/>
                <a:gd name="T82" fmla="*/ 48 w 68"/>
                <a:gd name="T83" fmla="*/ 86 h 106"/>
                <a:gd name="T84" fmla="*/ 52 w 68"/>
                <a:gd name="T85" fmla="*/ 74 h 106"/>
                <a:gd name="T86" fmla="*/ 54 w 68"/>
                <a:gd name="T87" fmla="*/ 54 h 106"/>
                <a:gd name="T88" fmla="*/ 52 w 68"/>
                <a:gd name="T89" fmla="*/ 32 h 106"/>
                <a:gd name="T90" fmla="*/ 48 w 68"/>
                <a:gd name="T91" fmla="*/ 20 h 106"/>
                <a:gd name="T92" fmla="*/ 44 w 68"/>
                <a:gd name="T93" fmla="*/ 14 h 106"/>
                <a:gd name="T94" fmla="*/ 40 w 68"/>
                <a:gd name="T95" fmla="*/ 12 h 106"/>
                <a:gd name="T96" fmla="*/ 34 w 68"/>
                <a:gd name="T97" fmla="*/ 10 h 106"/>
                <a:gd name="T98" fmla="*/ 28 w 68"/>
                <a:gd name="T99" fmla="*/ 12 h 106"/>
                <a:gd name="T100" fmla="*/ 24 w 68"/>
                <a:gd name="T101" fmla="*/ 14 h 106"/>
                <a:gd name="T102" fmla="*/ 20 w 68"/>
                <a:gd name="T103" fmla="*/ 18 h 106"/>
                <a:gd name="T104" fmla="*/ 14 w 68"/>
                <a:gd name="T105" fmla="*/ 32 h 106"/>
                <a:gd name="T106" fmla="*/ 14 w 68"/>
                <a:gd name="T107" fmla="*/ 5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106">
                  <a:moveTo>
                    <a:pt x="0" y="54"/>
                  </a:moveTo>
                  <a:lnTo>
                    <a:pt x="0" y="42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4" y="8"/>
                  </a:lnTo>
                  <a:lnTo>
                    <a:pt x="58" y="14"/>
                  </a:lnTo>
                  <a:lnTo>
                    <a:pt x="62" y="20"/>
                  </a:lnTo>
                  <a:lnTo>
                    <a:pt x="64" y="28"/>
                  </a:lnTo>
                  <a:lnTo>
                    <a:pt x="66" y="36"/>
                  </a:lnTo>
                  <a:lnTo>
                    <a:pt x="66" y="44"/>
                  </a:lnTo>
                  <a:lnTo>
                    <a:pt x="68" y="54"/>
                  </a:lnTo>
                  <a:lnTo>
                    <a:pt x="66" y="64"/>
                  </a:lnTo>
                  <a:lnTo>
                    <a:pt x="66" y="74"/>
                  </a:lnTo>
                  <a:lnTo>
                    <a:pt x="64" y="82"/>
                  </a:lnTo>
                  <a:lnTo>
                    <a:pt x="60" y="90"/>
                  </a:lnTo>
                  <a:lnTo>
                    <a:pt x="56" y="96"/>
                  </a:lnTo>
                  <a:lnTo>
                    <a:pt x="52" y="100"/>
                  </a:lnTo>
                  <a:lnTo>
                    <a:pt x="46" y="104"/>
                  </a:lnTo>
                  <a:lnTo>
                    <a:pt x="40" y="106"/>
                  </a:lnTo>
                  <a:lnTo>
                    <a:pt x="34" y="106"/>
                  </a:lnTo>
                  <a:lnTo>
                    <a:pt x="24" y="104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2" y="78"/>
                  </a:lnTo>
                  <a:lnTo>
                    <a:pt x="0" y="54"/>
                  </a:lnTo>
                  <a:close/>
                  <a:moveTo>
                    <a:pt x="14" y="54"/>
                  </a:moveTo>
                  <a:lnTo>
                    <a:pt x="14" y="74"/>
                  </a:lnTo>
                  <a:lnTo>
                    <a:pt x="18" y="88"/>
                  </a:lnTo>
                  <a:lnTo>
                    <a:pt x="24" y="92"/>
                  </a:lnTo>
                  <a:lnTo>
                    <a:pt x="28" y="94"/>
                  </a:lnTo>
                  <a:lnTo>
                    <a:pt x="34" y="96"/>
                  </a:lnTo>
                  <a:lnTo>
                    <a:pt x="40" y="94"/>
                  </a:lnTo>
                  <a:lnTo>
                    <a:pt x="44" y="92"/>
                  </a:lnTo>
                  <a:lnTo>
                    <a:pt x="48" y="86"/>
                  </a:lnTo>
                  <a:lnTo>
                    <a:pt x="52" y="74"/>
                  </a:lnTo>
                  <a:lnTo>
                    <a:pt x="54" y="54"/>
                  </a:lnTo>
                  <a:lnTo>
                    <a:pt x="52" y="32"/>
                  </a:lnTo>
                  <a:lnTo>
                    <a:pt x="48" y="20"/>
                  </a:lnTo>
                  <a:lnTo>
                    <a:pt x="44" y="14"/>
                  </a:lnTo>
                  <a:lnTo>
                    <a:pt x="40" y="12"/>
                  </a:lnTo>
                  <a:lnTo>
                    <a:pt x="34" y="10"/>
                  </a:lnTo>
                  <a:lnTo>
                    <a:pt x="28" y="12"/>
                  </a:lnTo>
                  <a:lnTo>
                    <a:pt x="24" y="14"/>
                  </a:lnTo>
                  <a:lnTo>
                    <a:pt x="20" y="18"/>
                  </a:lnTo>
                  <a:lnTo>
                    <a:pt x="14" y="32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69723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 </a:t>
            </a:r>
            <a:r>
              <a:rPr lang="en-US" dirty="0"/>
              <a:t>in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Adjacency Matrix of Directed Graph </a:t>
            </a:r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 descr="FIG2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737" y="2987040"/>
            <a:ext cx="75692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37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Graph: </a:t>
            </a:r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Theory </a:t>
            </a:r>
            <a:endParaRPr lang="en-US" dirty="0" smtClean="0"/>
          </a:p>
          <a:p>
            <a:pPr lvl="1"/>
            <a:r>
              <a:rPr lang="en-US" dirty="0" smtClean="0"/>
              <a:t>It is a </a:t>
            </a:r>
            <a:r>
              <a:rPr lang="en-US" dirty="0" smtClean="0">
                <a:solidFill>
                  <a:srgbClr val="00B050"/>
                </a:solidFill>
              </a:rPr>
              <a:t>mathematical structure </a:t>
            </a:r>
            <a:r>
              <a:rPr lang="en-US" dirty="0" smtClean="0"/>
              <a:t>that models </a:t>
            </a:r>
            <a:r>
              <a:rPr lang="en-US" dirty="0"/>
              <a:t>pairwise relations between objects </a:t>
            </a:r>
            <a:r>
              <a:rPr lang="en-US" dirty="0" smtClean="0"/>
              <a:t>in graphs form</a:t>
            </a:r>
          </a:p>
          <a:p>
            <a:r>
              <a:rPr lang="en-US" dirty="0"/>
              <a:t>Graph </a:t>
            </a:r>
            <a:r>
              <a:rPr lang="en-US" dirty="0" smtClean="0"/>
              <a:t>Problems</a:t>
            </a:r>
            <a:endParaRPr lang="en-US" dirty="0"/>
          </a:p>
          <a:p>
            <a:pPr lvl="1"/>
            <a:r>
              <a:rPr lang="en-US" dirty="0"/>
              <a:t>Connection problems </a:t>
            </a:r>
          </a:p>
          <a:p>
            <a:pPr lvl="1"/>
            <a:r>
              <a:rPr lang="en-US" dirty="0"/>
              <a:t>Scheduling problems </a:t>
            </a:r>
          </a:p>
          <a:p>
            <a:pPr lvl="1"/>
            <a:r>
              <a:rPr lang="en-US" dirty="0"/>
              <a:t>Transportation problems </a:t>
            </a:r>
          </a:p>
          <a:p>
            <a:pPr lvl="1"/>
            <a:r>
              <a:rPr lang="en-US" dirty="0"/>
              <a:t>Network analysis </a:t>
            </a:r>
          </a:p>
          <a:p>
            <a:pPr lvl="1"/>
            <a:r>
              <a:rPr lang="en-US" dirty="0"/>
              <a:t>Games and </a:t>
            </a:r>
            <a:r>
              <a:rPr lang="en-US" dirty="0" smtClean="0"/>
              <a:t>Puzzles</a:t>
            </a:r>
            <a:endParaRPr lang="en-US" dirty="0"/>
          </a:p>
          <a:p>
            <a:pPr lvl="1"/>
            <a:endParaRPr lang="en-US" dirty="0"/>
          </a:p>
          <a:p>
            <a:pPr lvl="1" algn="just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63" y="2636831"/>
            <a:ext cx="6210769" cy="36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ms-MY" altLang="en-US" sz="2400" dirty="0" smtClean="0"/>
              <a:t>Observations </a:t>
            </a:r>
            <a:r>
              <a:rPr lang="ms-MY" altLang="en-US" sz="2400" dirty="0"/>
              <a:t>About Complexity of Adjacency </a:t>
            </a:r>
            <a:r>
              <a:rPr lang="ms-MY" altLang="en-US" sz="2400" dirty="0" smtClean="0"/>
              <a:t>Matrix</a:t>
            </a:r>
            <a:endParaRPr lang="ms-MY" altLang="en-US" sz="2400" dirty="0"/>
          </a:p>
          <a:p>
            <a:r>
              <a:rPr lang="en-US" altLang="en-US" dirty="0"/>
              <a:t>Generally </a:t>
            </a:r>
            <a:r>
              <a:rPr lang="en-US" altLang="en-US" dirty="0">
                <a:solidFill>
                  <a:srgbClr val="FF0000"/>
                </a:solidFill>
              </a:rPr>
              <a:t>|E| &lt; &lt; |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|</a:t>
            </a:r>
            <a:r>
              <a:rPr lang="en-US" altLang="en-US" baseline="30000" dirty="0">
                <a:solidFill>
                  <a:srgbClr val="FF0000"/>
                </a:solidFill>
              </a:rPr>
              <a:t>2</a:t>
            </a:r>
          </a:p>
          <a:p>
            <a:pPr lvl="2"/>
            <a:r>
              <a:rPr lang="en-US" altLang="en-US" dirty="0" smtClean="0"/>
              <a:t>i.e</a:t>
            </a:r>
            <a:r>
              <a:rPr lang="en-US" altLang="en-US" dirty="0"/>
              <a:t>. the adjacency matrix is </a:t>
            </a:r>
            <a:r>
              <a:rPr lang="en-US" altLang="en-US" dirty="0" smtClean="0"/>
              <a:t>sparse</a:t>
            </a:r>
            <a:endParaRPr lang="en-US" altLang="en-US" dirty="0"/>
          </a:p>
          <a:p>
            <a:pPr lvl="1"/>
            <a:r>
              <a:rPr lang="en-US" altLang="en-US" dirty="0" smtClean="0"/>
              <a:t>The </a:t>
            </a:r>
            <a:r>
              <a:rPr lang="en-US" altLang="en-US" dirty="0">
                <a:solidFill>
                  <a:srgbClr val="00B050"/>
                </a:solidFill>
              </a:rPr>
              <a:t>adjacency list </a:t>
            </a:r>
            <a:r>
              <a:rPr lang="en-US" altLang="en-US" dirty="0"/>
              <a:t>is </a:t>
            </a:r>
            <a:r>
              <a:rPr lang="en-US" altLang="en-US" dirty="0" smtClean="0">
                <a:solidFill>
                  <a:srgbClr val="FF0000"/>
                </a:solidFill>
              </a:rPr>
              <a:t>preferred</a:t>
            </a:r>
            <a:r>
              <a:rPr lang="en-US" altLang="en-US" dirty="0" smtClean="0"/>
              <a:t> over the </a:t>
            </a:r>
            <a:r>
              <a:rPr lang="en-US" altLang="en-US" dirty="0">
                <a:solidFill>
                  <a:srgbClr val="00B050"/>
                </a:solidFill>
              </a:rPr>
              <a:t>adjacency matrix</a:t>
            </a:r>
            <a:r>
              <a:rPr lang="en-US" altLang="en-US" dirty="0" smtClean="0">
                <a:solidFill>
                  <a:srgbClr val="00B050"/>
                </a:solidFill>
              </a:rPr>
              <a:t> </a:t>
            </a:r>
            <a:r>
              <a:rPr lang="en-US" altLang="en-US" dirty="0" smtClean="0"/>
              <a:t>for </a:t>
            </a:r>
            <a:r>
              <a:rPr lang="en-US" altLang="en-US" dirty="0"/>
              <a:t>most </a:t>
            </a:r>
            <a:r>
              <a:rPr lang="en-US" altLang="en-US" dirty="0" smtClean="0"/>
              <a:t>applications </a:t>
            </a:r>
            <a:endParaRPr lang="en-US" altLang="en-US" dirty="0"/>
          </a:p>
          <a:p>
            <a:pPr lvl="1"/>
            <a:r>
              <a:rPr lang="en-US" altLang="en-US" dirty="0"/>
              <a:t>There are </a:t>
            </a:r>
            <a:r>
              <a:rPr lang="en-US" altLang="en-US" dirty="0">
                <a:solidFill>
                  <a:srgbClr val="FF0000"/>
                </a:solidFill>
              </a:rPr>
              <a:t>some applications</a:t>
            </a:r>
            <a:r>
              <a:rPr lang="en-US" altLang="en-US" dirty="0" smtClean="0"/>
              <a:t>, </a:t>
            </a:r>
            <a:r>
              <a:rPr lang="en-US" altLang="en-US" dirty="0"/>
              <a:t>however, where the </a:t>
            </a:r>
            <a:r>
              <a:rPr lang="en-US" altLang="en-US" dirty="0">
                <a:solidFill>
                  <a:srgbClr val="00B050"/>
                </a:solidFill>
              </a:rPr>
              <a:t>adjacency matrix </a:t>
            </a:r>
            <a:r>
              <a:rPr lang="en-US" altLang="en-US" dirty="0"/>
              <a:t>is </a:t>
            </a:r>
            <a:r>
              <a:rPr lang="en-US" altLang="en-US" dirty="0" smtClean="0"/>
              <a:t>preferred</a:t>
            </a:r>
          </a:p>
          <a:p>
            <a:pPr lvl="1"/>
            <a:r>
              <a:rPr lang="en-US" altLang="en-US" sz="2000" dirty="0"/>
              <a:t>An algorithm that iterates over all of the edges by iterating over the vertices is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O</a:t>
            </a:r>
            <a:r>
              <a:rPr lang="en-US" altLang="en-US" sz="2000" dirty="0" smtClean="0">
                <a:solidFill>
                  <a:srgbClr val="FF0000"/>
                </a:solidFill>
              </a:rPr>
              <a:t>(</a:t>
            </a:r>
            <a:r>
              <a:rPr lang="en-US" altLang="en-US" sz="2000" i="1" dirty="0" smtClean="0">
                <a:solidFill>
                  <a:srgbClr val="FF0000"/>
                </a:solidFill>
              </a:rPr>
              <a:t>V</a:t>
            </a:r>
            <a:r>
              <a:rPr lang="en-US" altLang="en-US" sz="2000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)</a:t>
            </a:r>
            <a:endParaRPr lang="en-US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69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 </a:t>
            </a:r>
            <a:r>
              <a:rPr lang="en-US" dirty="0"/>
              <a:t>in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ms-MY" altLang="en-US" dirty="0"/>
              <a:t>Adjacency </a:t>
            </a:r>
            <a:r>
              <a:rPr lang="ms-MY" altLang="en-US" dirty="0" smtClean="0"/>
              <a:t>List</a:t>
            </a:r>
            <a:endParaRPr lang="ms-MY" altLang="en-US" dirty="0"/>
          </a:p>
          <a:p>
            <a:pPr lvl="1">
              <a:lnSpc>
                <a:spcPct val="80000"/>
              </a:lnSpc>
            </a:pPr>
            <a:r>
              <a:rPr lang="ms-MY" altLang="en-US" dirty="0"/>
              <a:t>A collection of </a:t>
            </a:r>
            <a:r>
              <a:rPr lang="ms-MY" altLang="en-US" dirty="0">
                <a:solidFill>
                  <a:srgbClr val="FF0000"/>
                </a:solidFill>
              </a:rPr>
              <a:t>linked lists</a:t>
            </a:r>
            <a:r>
              <a:rPr lang="ms-MY" altLang="en-US" dirty="0"/>
              <a:t>, one of each </a:t>
            </a:r>
            <a:r>
              <a:rPr lang="ms-MY" altLang="en-US" dirty="0">
                <a:solidFill>
                  <a:srgbClr val="00B050"/>
                </a:solidFill>
              </a:rPr>
              <a:t>vertex</a:t>
            </a:r>
            <a:r>
              <a:rPr lang="ms-MY" altLang="en-US" dirty="0"/>
              <a:t>, that contain all the vertices adjacent to the list’s </a:t>
            </a:r>
            <a:r>
              <a:rPr lang="ms-MY" altLang="en-US" dirty="0" smtClean="0"/>
              <a:t>vertex</a:t>
            </a:r>
            <a:endParaRPr lang="ms-MY" altLang="en-US" dirty="0"/>
          </a:p>
          <a:p>
            <a:pPr lvl="1">
              <a:lnSpc>
                <a:spcPct val="80000"/>
              </a:lnSpc>
            </a:pPr>
            <a:r>
              <a:rPr lang="ms-MY" altLang="en-US" dirty="0"/>
              <a:t>Usually, </a:t>
            </a:r>
            <a:r>
              <a:rPr lang="ms-MY" altLang="en-US" dirty="0" smtClean="0"/>
              <a:t>the list starts </a:t>
            </a:r>
            <a:r>
              <a:rPr lang="ms-MY" altLang="en-US" dirty="0"/>
              <a:t>with a </a:t>
            </a:r>
            <a:r>
              <a:rPr lang="ms-MY" altLang="en-US" dirty="0">
                <a:solidFill>
                  <a:srgbClr val="FF0000"/>
                </a:solidFill>
              </a:rPr>
              <a:t>header</a:t>
            </a:r>
            <a:r>
              <a:rPr lang="ms-MY" altLang="en-US" dirty="0"/>
              <a:t> identifying a vertex for which the list </a:t>
            </a:r>
            <a:r>
              <a:rPr lang="ms-MY" altLang="en-US" dirty="0" smtClean="0"/>
              <a:t>compiled </a:t>
            </a:r>
            <a:endParaRPr lang="ms-MY" altLang="en-US" dirty="0"/>
          </a:p>
          <a:p>
            <a:pPr lvl="1">
              <a:lnSpc>
                <a:spcPct val="80000"/>
              </a:lnSpc>
            </a:pPr>
            <a:r>
              <a:rPr lang="ms-MY" altLang="en-US" dirty="0"/>
              <a:t>Indicate columns of the adjacency matrix that, for a given vertex, contain </a:t>
            </a:r>
            <a:r>
              <a:rPr lang="ms-MY" altLang="en-US" dirty="0" smtClean="0"/>
              <a:t>1’s </a:t>
            </a:r>
            <a:endParaRPr lang="ms-MY" altLang="en-US" dirty="0"/>
          </a:p>
          <a:p>
            <a:pPr lvl="1">
              <a:lnSpc>
                <a:spcPct val="8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Less space </a:t>
            </a:r>
            <a:r>
              <a:rPr lang="en-US" altLang="en-US" dirty="0"/>
              <a:t>than the  </a:t>
            </a:r>
            <a:r>
              <a:rPr lang="en-US" altLang="en-US" dirty="0">
                <a:solidFill>
                  <a:srgbClr val="00B050"/>
                </a:solidFill>
              </a:rPr>
              <a:t>adjacency </a:t>
            </a:r>
            <a:r>
              <a:rPr lang="en-US" altLang="en-US" dirty="0" smtClean="0">
                <a:solidFill>
                  <a:srgbClr val="00B050"/>
                </a:solidFill>
              </a:rPr>
              <a:t>matrix </a:t>
            </a:r>
            <a:r>
              <a:rPr lang="en-US" altLang="en-US" dirty="0" smtClean="0">
                <a:solidFill>
                  <a:schemeClr val="tx1"/>
                </a:solidFill>
              </a:rPr>
              <a:t>because we do not keep the 0’s</a:t>
            </a:r>
            <a:endParaRPr lang="en-US" altLang="en-US" dirty="0">
              <a:solidFill>
                <a:schemeClr val="tx1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 </a:t>
            </a:r>
            <a:r>
              <a:rPr lang="en-US" dirty="0"/>
              <a:t>in Programming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Adjacency List of Undirected Graph </a:t>
            </a:r>
          </a:p>
          <a:p>
            <a:pPr lvl="1"/>
            <a:endParaRPr lang="ms-MY" altLang="en-US" dirty="0" smtClean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121" name="Picture 3" descr="KWC12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2" y="2352722"/>
            <a:ext cx="8240713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6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Adjacency List of </a:t>
            </a:r>
            <a:r>
              <a:rPr lang="ms-MY" altLang="en-US" dirty="0" smtClean="0"/>
              <a:t>Directed </a:t>
            </a:r>
            <a:r>
              <a:rPr lang="ms-MY" altLang="en-US" dirty="0"/>
              <a:t>Graph </a:t>
            </a:r>
          </a:p>
          <a:p>
            <a:pPr lvl="1"/>
            <a:endParaRPr lang="ms-MY" altLang="en-US" dirty="0" smtClean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5" name="Picture 3" descr="KWC12_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91" y="2192749"/>
            <a:ext cx="6849775" cy="406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70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Graphs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ms-MY" altLang="en-US" sz="2400" dirty="0" smtClean="0"/>
              <a:t>Observations About Complexity of </a:t>
            </a:r>
            <a:r>
              <a:rPr lang="ms-MY" altLang="en-US" sz="2400" dirty="0"/>
              <a:t>Adjacency List</a:t>
            </a:r>
          </a:p>
          <a:p>
            <a:pPr lvl="1"/>
            <a:r>
              <a:rPr lang="en-US" altLang="en-US" dirty="0"/>
              <a:t>The operation</a:t>
            </a:r>
          </a:p>
          <a:p>
            <a:pPr lvl="2">
              <a:buNone/>
            </a:pPr>
            <a:r>
              <a:rPr lang="en-US" altLang="en-US" i="1" dirty="0" err="1"/>
              <a:t>is_edge</a:t>
            </a:r>
            <a:r>
              <a:rPr lang="en-US" altLang="en-US" i="1" dirty="0"/>
              <a:t>(</a:t>
            </a:r>
            <a:r>
              <a:rPr lang="en-US" altLang="en-US" i="1" dirty="0" err="1"/>
              <a:t>int</a:t>
            </a:r>
            <a:r>
              <a:rPr lang="en-US" altLang="en-US" i="1" dirty="0"/>
              <a:t> u, </a:t>
            </a:r>
            <a:r>
              <a:rPr lang="en-US" altLang="en-US" i="1" dirty="0" err="1"/>
              <a:t>int</a:t>
            </a:r>
            <a:r>
              <a:rPr lang="en-US" altLang="en-US" i="1" dirty="0"/>
              <a:t> v)</a:t>
            </a:r>
          </a:p>
          <a:p>
            <a:pPr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	</a:t>
            </a:r>
            <a:r>
              <a:rPr lang="en-US" altLang="en-US" sz="2000" dirty="0" smtClean="0"/>
              <a:t>is </a:t>
            </a:r>
            <a:r>
              <a:rPr lang="en-US" altLang="en-US" sz="2000" b="1" dirty="0">
                <a:solidFill>
                  <a:srgbClr val="FF0000"/>
                </a:solidFill>
              </a:rPr>
              <a:t>O</a:t>
            </a:r>
            <a:r>
              <a:rPr lang="en-US" altLang="en-US" sz="2000" dirty="0">
                <a:solidFill>
                  <a:srgbClr val="FF0000"/>
                </a:solidFill>
              </a:rPr>
              <a:t>(|</a:t>
            </a:r>
            <a:r>
              <a:rPr lang="en-US" altLang="en-US" sz="2000" i="1" dirty="0" err="1">
                <a:solidFill>
                  <a:srgbClr val="FF0000"/>
                </a:solidFill>
              </a:rPr>
              <a:t>E</a:t>
            </a:r>
            <a:r>
              <a:rPr lang="en-US" altLang="en-US" sz="2000" i="1" baseline="-25000" dirty="0" err="1">
                <a:solidFill>
                  <a:srgbClr val="FF0000"/>
                </a:solidFill>
              </a:rPr>
              <a:t>v</a:t>
            </a:r>
            <a:r>
              <a:rPr lang="en-US" altLang="en-US" sz="2000" dirty="0">
                <a:solidFill>
                  <a:srgbClr val="FF0000"/>
                </a:solidFill>
              </a:rPr>
              <a:t>|)</a:t>
            </a:r>
          </a:p>
          <a:p>
            <a:pPr lvl="1"/>
            <a:r>
              <a:rPr lang="en-US" altLang="en-US" dirty="0"/>
              <a:t>An iteration over all vertices adjacent to a given vertex is </a:t>
            </a:r>
            <a:r>
              <a:rPr lang="en-US" altLang="en-US" b="1" dirty="0">
                <a:solidFill>
                  <a:srgbClr val="FF0000"/>
                </a:solidFill>
              </a:rPr>
              <a:t>O</a:t>
            </a:r>
            <a:r>
              <a:rPr lang="en-US" altLang="en-US" dirty="0">
                <a:solidFill>
                  <a:srgbClr val="FF0000"/>
                </a:solidFill>
              </a:rPr>
              <a:t>(|</a:t>
            </a:r>
            <a:r>
              <a:rPr lang="en-US" altLang="en-US" i="1" dirty="0" err="1">
                <a:solidFill>
                  <a:srgbClr val="FF0000"/>
                </a:solidFill>
              </a:rPr>
              <a:t>E</a:t>
            </a:r>
            <a:r>
              <a:rPr lang="en-US" altLang="en-US" i="1" baseline="-25000" dirty="0" err="1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|)</a:t>
            </a:r>
          </a:p>
          <a:p>
            <a:pPr lvl="1"/>
            <a:r>
              <a:rPr lang="en-US" altLang="en-US" dirty="0"/>
              <a:t>An algorithm that iterates over all of the edges by iterating over the vertices is </a:t>
            </a:r>
            <a:r>
              <a:rPr lang="en-US" altLang="en-US" b="1" dirty="0">
                <a:solidFill>
                  <a:srgbClr val="FF0000"/>
                </a:solidFill>
              </a:rPr>
              <a:t>O</a:t>
            </a:r>
            <a:r>
              <a:rPr lang="en-US" altLang="en-US" dirty="0">
                <a:solidFill>
                  <a:srgbClr val="FF0000"/>
                </a:solidFill>
              </a:rPr>
              <a:t>(|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>
                <a:solidFill>
                  <a:srgbClr val="FF0000"/>
                </a:solidFill>
              </a:rPr>
              <a:t>|)</a:t>
            </a: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9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Operations on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Operations on a graph:</a:t>
            </a:r>
          </a:p>
          <a:p>
            <a:pPr lvl="1"/>
            <a:r>
              <a:rPr lang="en-US" altLang="en-US" dirty="0"/>
              <a:t>Create a graph of </a:t>
            </a:r>
            <a:r>
              <a:rPr lang="en-US" altLang="en-US" dirty="0">
                <a:solidFill>
                  <a:srgbClr val="FF0000"/>
                </a:solidFill>
              </a:rPr>
              <a:t>n</a:t>
            </a:r>
            <a:r>
              <a:rPr lang="en-US" altLang="en-US" dirty="0"/>
              <a:t> </a:t>
            </a:r>
            <a:r>
              <a:rPr lang="en-US" altLang="en-US" dirty="0" smtClean="0"/>
              <a:t>vertices</a:t>
            </a:r>
            <a:endParaRPr lang="en-US" altLang="en-US" dirty="0"/>
          </a:p>
          <a:p>
            <a:pPr lvl="1"/>
            <a:r>
              <a:rPr lang="en-US" altLang="en-US" dirty="0"/>
              <a:t>Insert an edge</a:t>
            </a:r>
          </a:p>
          <a:p>
            <a:pPr lvl="1"/>
            <a:r>
              <a:rPr lang="en-US" altLang="en-US" dirty="0"/>
              <a:t>Remove an edge</a:t>
            </a:r>
          </a:p>
          <a:p>
            <a:pPr lvl="1"/>
            <a:r>
              <a:rPr lang="en-US" altLang="en-US" dirty="0"/>
              <a:t>Query the existence of an edge</a:t>
            </a:r>
          </a:p>
          <a:p>
            <a:pPr lvl="1"/>
            <a:r>
              <a:rPr lang="en-US" altLang="en-US" dirty="0"/>
              <a:t>Iterate over the vertices adjacent to a given vertex</a:t>
            </a:r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 </a:t>
            </a:r>
            <a:r>
              <a:rPr lang="en-US" alt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Network connectivity</a:t>
            </a:r>
            <a:endParaRPr lang="en-US" altLang="en-US" dirty="0"/>
          </a:p>
          <a:p>
            <a:r>
              <a:rPr lang="en-US" altLang="en-US" dirty="0" smtClean="0"/>
              <a:t>Scheduling</a:t>
            </a:r>
          </a:p>
          <a:p>
            <a:r>
              <a:rPr lang="en-US" altLang="en-US" dirty="0" smtClean="0"/>
              <a:t>Finding </a:t>
            </a:r>
            <a:r>
              <a:rPr lang="en-US" altLang="en-US" dirty="0"/>
              <a:t>the shortest </a:t>
            </a:r>
            <a:r>
              <a:rPr lang="en-US" altLang="en-US" dirty="0" smtClean="0"/>
              <a:t>path</a:t>
            </a:r>
            <a:endParaRPr lang="en-US" altLang="en-US" dirty="0"/>
          </a:p>
          <a:p>
            <a:pPr lvl="1"/>
            <a:r>
              <a:rPr lang="en-US" altLang="en-US" dirty="0"/>
              <a:t>Network routing</a:t>
            </a:r>
          </a:p>
          <a:p>
            <a:pPr lvl="1"/>
            <a:r>
              <a:rPr lang="en-US" altLang="en-US" dirty="0"/>
              <a:t>Travel planning</a:t>
            </a:r>
          </a:p>
          <a:p>
            <a:pPr lvl="1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88" y="1236623"/>
            <a:ext cx="7153699" cy="50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 </a:t>
            </a:r>
            <a:r>
              <a:rPr lang="en-US" alt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Graph Theory has important applications in </a:t>
            </a:r>
          </a:p>
          <a:p>
            <a:pPr lvl="1"/>
            <a:r>
              <a:rPr lang="en-US" altLang="en-US" dirty="0"/>
              <a:t>Critical path analysis, </a:t>
            </a:r>
          </a:p>
          <a:p>
            <a:pPr lvl="1"/>
            <a:r>
              <a:rPr lang="en-US" altLang="en-US" dirty="0"/>
              <a:t>Social psychology, </a:t>
            </a:r>
          </a:p>
          <a:p>
            <a:pPr lvl="1"/>
            <a:r>
              <a:rPr lang="en-US" altLang="en-US" dirty="0"/>
              <a:t>Matrix theory, </a:t>
            </a:r>
          </a:p>
          <a:p>
            <a:pPr lvl="1"/>
            <a:r>
              <a:rPr lang="en-US" altLang="en-US" dirty="0"/>
              <a:t>Set theory, </a:t>
            </a:r>
          </a:p>
          <a:p>
            <a:pPr lvl="1"/>
            <a:r>
              <a:rPr lang="en-US" altLang="en-US" dirty="0" smtClean="0"/>
              <a:t>Topology</a:t>
            </a:r>
            <a:r>
              <a:rPr lang="en-US" altLang="en-US" dirty="0"/>
              <a:t>, </a:t>
            </a:r>
          </a:p>
          <a:p>
            <a:pPr lvl="1"/>
            <a:r>
              <a:rPr lang="en-US" altLang="en-US" dirty="0"/>
              <a:t>Group theory, </a:t>
            </a:r>
          </a:p>
          <a:p>
            <a:pPr lvl="1"/>
            <a:r>
              <a:rPr lang="en-US" altLang="en-US" dirty="0"/>
              <a:t>Molecular chemistry, and </a:t>
            </a:r>
          </a:p>
          <a:p>
            <a:pPr lvl="1"/>
            <a:r>
              <a:rPr lang="en-US" altLang="en-US" dirty="0" smtClean="0"/>
              <a:t>Searching 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50" y="2533651"/>
            <a:ext cx="6992649" cy="357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5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Brute Force Algorithms for Graph </a:t>
            </a:r>
            <a:r>
              <a:rPr lang="en-US" dirty="0"/>
              <a:t>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Depth-first search</a:t>
            </a:r>
          </a:p>
          <a:p>
            <a:pPr lvl="1"/>
            <a:r>
              <a:rPr lang="en-US" altLang="en-US" dirty="0"/>
              <a:t>Explore graph always moving away from last visited vertex</a:t>
            </a:r>
          </a:p>
          <a:p>
            <a:pPr lvl="1"/>
            <a:r>
              <a:rPr lang="en-US" altLang="en-US" dirty="0"/>
              <a:t>Similar to preorder tree traversals </a:t>
            </a:r>
          </a:p>
          <a:p>
            <a:pPr lvl="1"/>
            <a:r>
              <a:rPr lang="en-US" altLang="en-US" dirty="0"/>
              <a:t>Pseudocode for Depth-first-search of graph </a:t>
            </a:r>
            <a:r>
              <a:rPr lang="en-US" altLang="en-US" dirty="0">
                <a:solidFill>
                  <a:srgbClr val="FF0000"/>
                </a:solidFill>
              </a:rPr>
              <a:t>G=(V,E)</a:t>
            </a: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3386" y="3467370"/>
            <a:ext cx="6096000" cy="275152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DFS(G)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count :=0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mark each vertex with 0 (unvisited)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vertex v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∈ V do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if v is marked with 0 </a:t>
            </a:r>
          </a:p>
          <a:p>
            <a:pPr lvl="3">
              <a:lnSpc>
                <a:spcPct val="90000"/>
              </a:lnSpc>
            </a:pPr>
            <a:r>
              <a:rPr lang="en-US" altLang="en-US" sz="1600" dirty="0" err="1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dfs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(v)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 err="1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dfs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(</a:t>
            </a:r>
            <a:r>
              <a:rPr lang="en-US" altLang="en-US" sz="1600" i="1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v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count := count + 1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mark </a:t>
            </a:r>
            <a:r>
              <a:rPr lang="en-US" altLang="en-US" sz="1600" i="1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v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with count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vertex </a:t>
            </a:r>
            <a:r>
              <a:rPr lang="en-US" alt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adjacent to </a:t>
            </a:r>
            <a:r>
              <a:rPr lang="en-US" alt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</a:t>
            </a:r>
          </a:p>
          <a:p>
            <a:pPr lvl="2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lang="en-US" altLang="en-US" sz="1600" i="1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is marked with 0 </a:t>
            </a:r>
          </a:p>
          <a:p>
            <a:pPr lvl="3">
              <a:lnSpc>
                <a:spcPct val="90000"/>
              </a:lnSpc>
            </a:pPr>
            <a:r>
              <a:rPr lang="en-US" altLang="en-US" sz="1600" dirty="0" err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dfs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altLang="en-US" sz="1600" i="1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altLang="en-US" sz="1600" dirty="0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altLang="en-US" sz="16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38" y="3201555"/>
            <a:ext cx="3021003" cy="30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Depth-first </a:t>
            </a:r>
            <a:r>
              <a:rPr lang="en-US" altLang="en-US" dirty="0" smtClean="0"/>
              <a:t>search notes</a:t>
            </a:r>
            <a:endParaRPr lang="en-US" altLang="en-US" dirty="0"/>
          </a:p>
          <a:p>
            <a:pPr lvl="1"/>
            <a:r>
              <a:rPr lang="en-US" altLang="en-US" dirty="0"/>
              <a:t>Start at some vertex</a:t>
            </a:r>
          </a:p>
          <a:p>
            <a:pPr lvl="1"/>
            <a:r>
              <a:rPr lang="en-US" altLang="en-US" dirty="0"/>
              <a:t>Follow a simple path discovering new vertices until you cannot find a new </a:t>
            </a:r>
            <a:r>
              <a:rPr lang="en-US" altLang="en-US" dirty="0" smtClean="0"/>
              <a:t>vertex</a:t>
            </a:r>
            <a:endParaRPr lang="en-US" altLang="en-US" dirty="0"/>
          </a:p>
          <a:p>
            <a:pPr lvl="1"/>
            <a:r>
              <a:rPr lang="en-US" altLang="en-US" dirty="0"/>
              <a:t>Back-up until you can start finding new </a:t>
            </a:r>
            <a:r>
              <a:rPr lang="en-US" altLang="en-US" dirty="0" smtClean="0"/>
              <a:t>vertices</a:t>
            </a:r>
          </a:p>
          <a:p>
            <a:pPr lvl="1"/>
            <a:r>
              <a:rPr lang="en-US" altLang="en-US" dirty="0"/>
              <a:t>for a Directed graph, a DFS may produce </a:t>
            </a:r>
            <a:r>
              <a:rPr lang="en-US" altLang="en-US" dirty="0" smtClean="0"/>
              <a:t>multiple</a:t>
            </a:r>
          </a:p>
          <a:p>
            <a:pPr marL="457200" lvl="1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</a:t>
            </a:r>
            <a:r>
              <a:rPr lang="en-US" altLang="en-US" dirty="0"/>
              <a:t>trees </a:t>
            </a:r>
            <a:r>
              <a:rPr lang="en-US" altLang="en-US" dirty="0" smtClean="0"/>
              <a:t>called </a:t>
            </a:r>
            <a:r>
              <a:rPr lang="en-US" altLang="en-US" dirty="0"/>
              <a:t>a DFS </a:t>
            </a:r>
            <a:r>
              <a:rPr lang="en-US" altLang="en-US" dirty="0" smtClean="0"/>
              <a:t>forest</a:t>
            </a:r>
          </a:p>
          <a:p>
            <a:r>
              <a:rPr lang="en-US" altLang="en-US" dirty="0"/>
              <a:t>DFS </a:t>
            </a:r>
            <a:r>
              <a:rPr lang="ms-MY" altLang="en-US" dirty="0"/>
              <a:t>Complexity </a:t>
            </a:r>
            <a:r>
              <a:rPr lang="en-US" altLang="en-US" dirty="0" smtClean="0"/>
              <a:t>can </a:t>
            </a:r>
            <a:r>
              <a:rPr lang="en-US" altLang="en-US" dirty="0"/>
              <a:t>be </a:t>
            </a:r>
            <a:r>
              <a:rPr lang="en-US" altLang="en-US" dirty="0" smtClean="0"/>
              <a:t>represented with </a:t>
            </a:r>
            <a:r>
              <a:rPr lang="en-US" altLang="en-US" dirty="0"/>
              <a:t>graphs </a:t>
            </a:r>
            <a:r>
              <a:rPr lang="en-US" altLang="en-US" dirty="0" smtClean="0"/>
              <a:t>as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Adjacency matrices: </a:t>
            </a:r>
            <a:r>
              <a:rPr lang="el-GR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en-US" dirty="0"/>
              <a:t>Adjacency linked lists: </a:t>
            </a:r>
            <a:r>
              <a:rPr lang="el-GR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+E)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38" y="3201555"/>
            <a:ext cx="3021003" cy="30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Graph: </a:t>
            </a:r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 graph is a set of </a:t>
            </a:r>
            <a:r>
              <a:rPr lang="en-US" altLang="en-US" sz="2000" dirty="0">
                <a:solidFill>
                  <a:srgbClr val="00B050"/>
                </a:solidFill>
              </a:rPr>
              <a:t>vertices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(nodes) and </a:t>
            </a:r>
            <a:r>
              <a:rPr lang="en-US" altLang="en-US" sz="2000" dirty="0"/>
              <a:t>a set of </a:t>
            </a:r>
            <a:r>
              <a:rPr lang="en-US" altLang="en-US" sz="2000" dirty="0">
                <a:solidFill>
                  <a:srgbClr val="00B050"/>
                </a:solidFill>
              </a:rPr>
              <a:t>edges</a:t>
            </a:r>
            <a:r>
              <a:rPr lang="en-US" altLang="en-US" sz="2000" dirty="0"/>
              <a:t> (</a:t>
            </a:r>
            <a:r>
              <a:rPr lang="en-US" altLang="en-US" sz="2000" dirty="0" smtClean="0"/>
              <a:t>links) that </a:t>
            </a:r>
            <a:r>
              <a:rPr lang="en-US" altLang="en-US" sz="2000" dirty="0"/>
              <a:t>connect pairs of distinct </a:t>
            </a:r>
            <a:r>
              <a:rPr lang="en-US" altLang="en-US" sz="2000" dirty="0" smtClean="0"/>
              <a:t>vertices</a:t>
            </a:r>
            <a:endParaRPr lang="en-US" altLang="en-US" sz="2000" dirty="0"/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Mathematically we say: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 sz="1800" i="1" dirty="0" smtClean="0">
                <a:solidFill>
                  <a:srgbClr val="FF0000"/>
                </a:solidFill>
              </a:rPr>
              <a:t>		G</a:t>
            </a:r>
            <a:r>
              <a:rPr lang="en-US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= (</a:t>
            </a:r>
            <a:r>
              <a:rPr lang="en-US" altLang="en-US" sz="1800" i="1" dirty="0">
                <a:solidFill>
                  <a:srgbClr val="FF0000"/>
                </a:solidFill>
              </a:rPr>
              <a:t>V</a:t>
            </a:r>
            <a:r>
              <a:rPr lang="en-US" altLang="en-US" sz="1800" dirty="0">
                <a:solidFill>
                  <a:srgbClr val="FF0000"/>
                </a:solidFill>
              </a:rPr>
              <a:t>, </a:t>
            </a:r>
            <a:r>
              <a:rPr lang="en-US" altLang="en-US" sz="1800" i="1" dirty="0">
                <a:solidFill>
                  <a:srgbClr val="FF0000"/>
                </a:solidFill>
              </a:rPr>
              <a:t>E</a:t>
            </a:r>
            <a:r>
              <a:rPr lang="en-US" altLang="en-US" sz="1800" dirty="0">
                <a:solidFill>
                  <a:srgbClr val="FF0000"/>
                </a:solidFill>
              </a:rPr>
              <a:t>) </a:t>
            </a:r>
            <a:r>
              <a:rPr lang="en-US" altLang="en-US" sz="1800" dirty="0"/>
              <a:t>where</a:t>
            </a:r>
          </a:p>
          <a:p>
            <a:pPr lvl="2">
              <a:lnSpc>
                <a:spcPct val="80000"/>
              </a:lnSpc>
              <a:buFontTx/>
              <a:buNone/>
            </a:pPr>
            <a:r>
              <a:rPr lang="en-US" altLang="en-US" sz="1800" i="1" dirty="0" smtClean="0">
                <a:solidFill>
                  <a:srgbClr val="FF0000"/>
                </a:solidFill>
              </a:rPr>
              <a:t>		E</a:t>
            </a:r>
            <a:r>
              <a:rPr lang="en-US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Symbol" panose="05050102010706020507" pitchFamily="18" charset="2"/>
              </a:rPr>
              <a:t>Ì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i="1" dirty="0" smtClean="0">
                <a:solidFill>
                  <a:srgbClr val="FF0000"/>
                </a:solidFill>
              </a:rPr>
              <a:t>V</a:t>
            </a:r>
            <a:r>
              <a:rPr lang="en-US" altLang="en-US" sz="1800" dirty="0" smtClean="0">
                <a:solidFill>
                  <a:srgbClr val="FF0000"/>
                </a:solidFill>
              </a:rPr>
              <a:t>×</a:t>
            </a:r>
            <a:r>
              <a:rPr lang="en-US" altLang="en-US" sz="1800" i="1" dirty="0" smtClean="0">
                <a:solidFill>
                  <a:srgbClr val="FF0000"/>
                </a:solidFill>
              </a:rPr>
              <a:t>V</a:t>
            </a:r>
          </a:p>
          <a:p>
            <a:pPr lvl="2">
              <a:lnSpc>
                <a:spcPct val="80000"/>
              </a:lnSpc>
              <a:buFontTx/>
              <a:buNone/>
            </a:pPr>
            <a:endParaRPr lang="en-US" altLang="en-US" sz="1800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 graph may be </a:t>
            </a:r>
            <a:r>
              <a:rPr lang="en-US" altLang="en-US" sz="2000" dirty="0" smtClean="0"/>
              <a:t>undirected or directed</a:t>
            </a:r>
            <a:endParaRPr lang="en-US" altLang="en-US" sz="2000" dirty="0"/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In an undirected graph, </a:t>
            </a:r>
            <a:r>
              <a:rPr lang="en-US" altLang="en-US" sz="1800" dirty="0">
                <a:solidFill>
                  <a:srgbClr val="FF0000"/>
                </a:solidFill>
              </a:rPr>
              <a:t>(</a:t>
            </a:r>
            <a:r>
              <a:rPr lang="en-US" altLang="en-US" sz="1800" i="1" dirty="0">
                <a:solidFill>
                  <a:srgbClr val="FF0000"/>
                </a:solidFill>
              </a:rPr>
              <a:t>u</a:t>
            </a:r>
            <a:r>
              <a:rPr lang="en-US" altLang="en-US" sz="1800" dirty="0">
                <a:solidFill>
                  <a:srgbClr val="FF0000"/>
                </a:solidFill>
              </a:rPr>
              <a:t>, </a:t>
            </a:r>
            <a:r>
              <a:rPr lang="en-US" altLang="en-US" sz="1800" i="1" dirty="0">
                <a:solidFill>
                  <a:srgbClr val="FF0000"/>
                </a:solidFill>
              </a:rPr>
              <a:t>v</a:t>
            </a:r>
            <a:r>
              <a:rPr lang="en-US" altLang="en-US" sz="1800" dirty="0">
                <a:solidFill>
                  <a:srgbClr val="FF0000"/>
                </a:solidFill>
              </a:rPr>
              <a:t>) </a:t>
            </a:r>
            <a:r>
              <a:rPr lang="en-US" alt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Î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i="1" dirty="0">
                <a:solidFill>
                  <a:srgbClr val="FF0000"/>
                </a:solidFill>
              </a:rPr>
              <a:t>E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dirty="0" smtClean="0"/>
              <a:t>if </a:t>
            </a:r>
            <a:r>
              <a:rPr lang="en-US" altLang="en-US" sz="1800" dirty="0">
                <a:solidFill>
                  <a:srgbClr val="FF0000"/>
                </a:solidFill>
              </a:rPr>
              <a:t>(</a:t>
            </a:r>
            <a:r>
              <a:rPr lang="en-US" altLang="en-US" sz="1800" i="1" dirty="0">
                <a:solidFill>
                  <a:srgbClr val="FF0000"/>
                </a:solidFill>
              </a:rPr>
              <a:t>v</a:t>
            </a:r>
            <a:r>
              <a:rPr lang="en-US" altLang="en-US" sz="1800" dirty="0">
                <a:solidFill>
                  <a:srgbClr val="FF0000"/>
                </a:solidFill>
              </a:rPr>
              <a:t>, </a:t>
            </a:r>
            <a:r>
              <a:rPr lang="en-US" altLang="en-US" sz="1800" i="1" dirty="0">
                <a:solidFill>
                  <a:srgbClr val="FF0000"/>
                </a:solidFill>
              </a:rPr>
              <a:t>u</a:t>
            </a:r>
            <a:r>
              <a:rPr lang="en-US" altLang="en-US" sz="1800" dirty="0">
                <a:solidFill>
                  <a:srgbClr val="FF0000"/>
                </a:solidFill>
              </a:rPr>
              <a:t>) </a:t>
            </a:r>
            <a:r>
              <a:rPr lang="en-US" alt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Î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i="1" dirty="0">
                <a:solidFill>
                  <a:srgbClr val="FF0000"/>
                </a:solidFill>
              </a:rPr>
              <a:t>E</a:t>
            </a:r>
            <a:r>
              <a:rPr lang="en-US" altLang="en-US" sz="1800" dirty="0">
                <a:solidFill>
                  <a:srgbClr val="FF0000"/>
                </a:solidFill>
                <a:latin typeface="Lucida Sans Unicode" panose="020B0602030504020204" pitchFamily="34" charset="0"/>
              </a:rPr>
              <a:t> </a:t>
            </a:r>
          </a:p>
          <a:p>
            <a:pPr lvl="2">
              <a:lnSpc>
                <a:spcPct val="80000"/>
              </a:lnSpc>
            </a:pPr>
            <a:r>
              <a:rPr lang="en-US" altLang="en-US" sz="1800" dirty="0"/>
              <a:t>This implies that there are two edges </a:t>
            </a:r>
            <a:r>
              <a:rPr lang="en-US" altLang="en-US" sz="1800" dirty="0">
                <a:solidFill>
                  <a:srgbClr val="FF0000"/>
                </a:solidFill>
              </a:rPr>
              <a:t>(</a:t>
            </a:r>
            <a:r>
              <a:rPr lang="en-US" altLang="en-US" sz="1800" i="1" dirty="0">
                <a:solidFill>
                  <a:srgbClr val="FF0000"/>
                </a:solidFill>
              </a:rPr>
              <a:t>u</a:t>
            </a:r>
            <a:r>
              <a:rPr lang="en-US" altLang="en-US" sz="1800" dirty="0">
                <a:solidFill>
                  <a:srgbClr val="FF0000"/>
                </a:solidFill>
              </a:rPr>
              <a:t>, </a:t>
            </a:r>
            <a:r>
              <a:rPr lang="en-US" altLang="en-US" sz="1800" i="1" dirty="0">
                <a:solidFill>
                  <a:srgbClr val="FF0000"/>
                </a:solidFill>
              </a:rPr>
              <a:t>v</a:t>
            </a:r>
            <a:r>
              <a:rPr lang="en-US" altLang="en-US" sz="1800" dirty="0">
                <a:solidFill>
                  <a:srgbClr val="FF0000"/>
                </a:solidFill>
              </a:rPr>
              <a:t>) </a:t>
            </a:r>
            <a:r>
              <a:rPr lang="en-US" altLang="en-US" sz="1800" dirty="0"/>
              <a:t>and </a:t>
            </a:r>
            <a:r>
              <a:rPr lang="en-US" altLang="en-US" sz="1800" dirty="0">
                <a:solidFill>
                  <a:srgbClr val="FF0000"/>
                </a:solidFill>
              </a:rPr>
              <a:t>(</a:t>
            </a:r>
            <a:r>
              <a:rPr lang="en-US" altLang="en-US" sz="1800" i="1" dirty="0">
                <a:solidFill>
                  <a:srgbClr val="FF0000"/>
                </a:solidFill>
              </a:rPr>
              <a:t>v</a:t>
            </a:r>
            <a:r>
              <a:rPr lang="en-US" altLang="en-US" sz="1800" dirty="0">
                <a:solidFill>
                  <a:srgbClr val="FF0000"/>
                </a:solidFill>
              </a:rPr>
              <a:t>, </a:t>
            </a:r>
            <a:r>
              <a:rPr lang="en-US" altLang="en-US" sz="1800" i="1" dirty="0">
                <a:solidFill>
                  <a:srgbClr val="FF0000"/>
                </a:solidFill>
              </a:rPr>
              <a:t>u</a:t>
            </a:r>
            <a:r>
              <a:rPr lang="en-US" altLang="en-US" sz="1800" dirty="0">
                <a:solidFill>
                  <a:srgbClr val="FF0000"/>
                </a:solidFill>
              </a:rPr>
              <a:t>) </a:t>
            </a:r>
            <a:r>
              <a:rPr lang="en-US" altLang="en-US" sz="1800" dirty="0"/>
              <a:t>in an undirected graph. This is not correct, instead the edges of an undirected graph are simply pairs, not ordered </a:t>
            </a:r>
            <a:r>
              <a:rPr lang="en-US" altLang="en-US" sz="1800" dirty="0" smtClean="0"/>
              <a:t>pairs</a:t>
            </a:r>
            <a:endParaRPr lang="en-US" altLang="en-US" sz="1800" dirty="0"/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Visually we represent the </a:t>
            </a:r>
            <a:r>
              <a:rPr lang="en-US" altLang="en-US" sz="2000" dirty="0">
                <a:solidFill>
                  <a:srgbClr val="00B050"/>
                </a:solidFill>
              </a:rPr>
              <a:t>vertices as points </a:t>
            </a:r>
            <a:r>
              <a:rPr lang="en-US" altLang="en-US" sz="2000" dirty="0"/>
              <a:t>(or labeled circles) and the </a:t>
            </a:r>
            <a:r>
              <a:rPr lang="en-US" altLang="en-US" sz="2000" dirty="0">
                <a:solidFill>
                  <a:srgbClr val="00B050"/>
                </a:solidFill>
              </a:rPr>
              <a:t>edges as lines </a:t>
            </a:r>
            <a:r>
              <a:rPr lang="en-US" altLang="en-US" sz="2000" dirty="0"/>
              <a:t>joining the vertices</a:t>
            </a:r>
            <a:endParaRPr lang="en-US" sz="2000" dirty="0"/>
          </a:p>
          <a:p>
            <a:pPr lvl="1" algn="just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64" y="2518879"/>
            <a:ext cx="1860697" cy="17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Depth-first </a:t>
            </a:r>
            <a:r>
              <a:rPr lang="en-US" altLang="en-US" dirty="0" smtClean="0"/>
              <a:t>search applications</a:t>
            </a:r>
            <a:endParaRPr lang="en-US" altLang="en-US" dirty="0"/>
          </a:p>
          <a:p>
            <a:pPr lvl="1"/>
            <a:r>
              <a:rPr lang="en-US" altLang="en-US" dirty="0" smtClean="0"/>
              <a:t>Checking </a:t>
            </a:r>
            <a:r>
              <a:rPr lang="en-US" altLang="en-US" dirty="0"/>
              <a:t>connectivity, finding connected components</a:t>
            </a:r>
          </a:p>
          <a:p>
            <a:pPr lvl="1"/>
            <a:r>
              <a:rPr lang="en-US" altLang="en-US" dirty="0" smtClean="0"/>
              <a:t>Checking </a:t>
            </a:r>
            <a:r>
              <a:rPr lang="en-US" altLang="en-US" dirty="0" err="1" smtClean="0"/>
              <a:t>acyclicity</a:t>
            </a:r>
            <a:r>
              <a:rPr lang="en-US" altLang="en-US" dirty="0" smtClean="0"/>
              <a:t> in graphs</a:t>
            </a:r>
            <a:endParaRPr lang="en-US" altLang="en-US" dirty="0"/>
          </a:p>
          <a:p>
            <a:pPr lvl="1"/>
            <a:r>
              <a:rPr lang="en-US" altLang="en-US" dirty="0" smtClean="0"/>
              <a:t>Searching </a:t>
            </a:r>
            <a:r>
              <a:rPr lang="en-US" altLang="en-US" dirty="0"/>
              <a:t>state-space of problems for </a:t>
            </a:r>
            <a:r>
              <a:rPr lang="en-US" altLang="en-US" dirty="0" smtClean="0">
                <a:solidFill>
                  <a:srgbClr val="00B050"/>
                </a:solidFill>
              </a:rPr>
              <a:t>Artificial Intelligence (AI)</a:t>
            </a:r>
            <a:r>
              <a:rPr lang="en-US" altLang="en-US" dirty="0" smtClean="0"/>
              <a:t> solution 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dirty="0"/>
              <a:t>Depth First Search can be used to determine a topological sort of a Directed Acyclic Graph (DAG</a:t>
            </a:r>
            <a:r>
              <a:rPr lang="en-US" altLang="en-US" dirty="0" smtClean="0"/>
              <a:t>)</a:t>
            </a:r>
          </a:p>
          <a:p>
            <a:pPr lvl="2"/>
            <a:r>
              <a:rPr lang="en-US" altLang="en-US" dirty="0"/>
              <a:t>A topological sort is an ordering of the vertices such that if </a:t>
            </a:r>
            <a:r>
              <a:rPr lang="en-US" altLang="en-US" dirty="0">
                <a:solidFill>
                  <a:srgbClr val="FF0000"/>
                </a:solidFill>
              </a:rPr>
              <a:t>(u, v) </a:t>
            </a:r>
            <a:r>
              <a:rPr lang="en-US" altLang="en-US" dirty="0"/>
              <a:t>is an edge in the graph, then v does not appear before u in the </a:t>
            </a:r>
            <a:r>
              <a:rPr lang="en-US" altLang="en-US" dirty="0" smtClean="0"/>
              <a:t>ordering</a:t>
            </a:r>
            <a:endParaRPr lang="en-US" altLang="en-US" dirty="0"/>
          </a:p>
          <a:p>
            <a:pPr lvl="2"/>
            <a:r>
              <a:rPr lang="en-US" altLang="en-US" dirty="0"/>
              <a:t>An application of this would be to determine an ordering of courses that is consistent with the prerequisite </a:t>
            </a:r>
            <a:r>
              <a:rPr lang="en-US" altLang="en-US" dirty="0" smtClean="0"/>
              <a:t>requirements</a:t>
            </a: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Depth-first </a:t>
            </a:r>
            <a:r>
              <a:rPr lang="en-US" altLang="en-US" dirty="0" smtClean="0"/>
              <a:t>search algorithm</a:t>
            </a:r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38" y="3201555"/>
            <a:ext cx="3021003" cy="30210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4771" y="2893554"/>
            <a:ext cx="6096000" cy="23144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Start at vertex u. Mark it visited (color gray) and set its discovery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vertex v adjacent to u</a:t>
            </a:r>
          </a:p>
          <a:p>
            <a:pPr marL="990600" lvl="1" indent="-5334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v has not been visited</a:t>
            </a:r>
          </a:p>
          <a:p>
            <a:pPr marL="1371600" lvl="2" indent="-4572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Insert u, v into DFS tree</a:t>
            </a:r>
          </a:p>
          <a:p>
            <a:pPr marL="1371600" lvl="2" indent="-4572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Recursively apply this algorithm starting at v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Mark u finished (color it black) and set its finish </a:t>
            </a:r>
            <a:r>
              <a:rPr lang="en-US" alt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indent="-609600">
              <a:lnSpc>
                <a:spcPct val="90000"/>
              </a:lnSpc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8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Depth-first </a:t>
            </a:r>
            <a:r>
              <a:rPr lang="en-US" altLang="en-US" dirty="0" smtClean="0"/>
              <a:t>search Example</a:t>
            </a:r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7" name="Picture 2" descr="KWC12_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55" y="1164749"/>
            <a:ext cx="6006536" cy="5162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229992"/>
              </p:ext>
            </p:extLst>
          </p:nvPr>
        </p:nvGraphicFramePr>
        <p:xfrm>
          <a:off x="161091" y="2934585"/>
          <a:ext cx="5144556" cy="281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Document" r:id="rId4" imgW="8380350" imgH="4224786" progId="Word.Document.8">
                  <p:embed/>
                </p:oleObj>
              </mc:Choice>
              <mc:Fallback>
                <p:oleObj name="Document" r:id="rId4" imgW="8380350" imgH="4224786" progId="Word.Document.8">
                  <p:embed/>
                  <p:pic>
                    <p:nvPicPr>
                      <p:cNvPr id="7270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91" y="2934585"/>
                        <a:ext cx="5144556" cy="28176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55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Breadth-first </a:t>
            </a:r>
            <a:r>
              <a:rPr lang="en-US" altLang="en-US" dirty="0" smtClean="0"/>
              <a:t>search</a:t>
            </a:r>
            <a:endParaRPr lang="en-US" altLang="en-US" dirty="0"/>
          </a:p>
          <a:p>
            <a:pPr lvl="1"/>
            <a:r>
              <a:rPr lang="en-US" altLang="en-US" sz="2000" dirty="0"/>
              <a:t>Explore graph moving across to all the neighbors of last visited vertex</a:t>
            </a:r>
          </a:p>
          <a:p>
            <a:pPr lvl="1"/>
            <a:r>
              <a:rPr lang="en-US" altLang="en-US" sz="2000" dirty="0" smtClean="0"/>
              <a:t>Similar </a:t>
            </a:r>
            <a:r>
              <a:rPr lang="en-US" altLang="en-US" sz="2000" dirty="0"/>
              <a:t>to level-by-level tree traversals </a:t>
            </a:r>
          </a:p>
          <a:p>
            <a:pPr lvl="1"/>
            <a:r>
              <a:rPr lang="en-US" altLang="en-US" sz="2000" dirty="0" smtClean="0"/>
              <a:t>Instead </a:t>
            </a:r>
            <a:r>
              <a:rPr lang="en-US" altLang="en-US" sz="2000" dirty="0"/>
              <a:t>of a stack, breadth-first uses queue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73" y="3455582"/>
            <a:ext cx="5093076" cy="26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Breadth-first </a:t>
            </a:r>
            <a:r>
              <a:rPr lang="en-US" altLang="en-US" dirty="0" smtClean="0"/>
              <a:t>search algorithm</a:t>
            </a:r>
            <a:endParaRPr lang="en-US" altLang="en-US" dirty="0"/>
          </a:p>
          <a:p>
            <a:pPr lvl="1"/>
            <a:r>
              <a:rPr lang="en-US" altLang="en-US" dirty="0"/>
              <a:t>BFS has same efficiency as DFS and can be </a:t>
            </a:r>
            <a:r>
              <a:rPr lang="en-US" altLang="en-US" dirty="0" smtClean="0"/>
              <a:t>represented with </a:t>
            </a:r>
            <a:r>
              <a:rPr lang="en-US" altLang="en-US" dirty="0"/>
              <a:t>graphs </a:t>
            </a:r>
            <a:r>
              <a:rPr lang="en-US" altLang="en-US" dirty="0" smtClean="0"/>
              <a:t>as</a:t>
            </a:r>
            <a:r>
              <a:rPr lang="en-US" altLang="en-US" dirty="0"/>
              <a:t>:</a:t>
            </a:r>
          </a:p>
          <a:p>
            <a:pPr lvl="2"/>
            <a:r>
              <a:rPr lang="en-US" altLang="en-US" dirty="0"/>
              <a:t>Adjacency matrices: </a:t>
            </a:r>
            <a:r>
              <a:rPr lang="el-GR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en-US" altLang="en-US" dirty="0"/>
              <a:t>Adjacency linked lists: </a:t>
            </a:r>
            <a:r>
              <a:rPr lang="el-GR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+E)</a:t>
            </a: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44500" y="3377073"/>
            <a:ext cx="7074196" cy="297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Take a start vertex, mark it identified (color it gray), and place it into a queue.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While the queue is not empty</a:t>
            </a:r>
          </a:p>
          <a:p>
            <a:pPr marL="990600" lvl="1" indent="-5334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Take a vertex, u, out of the queue (Begin visiting u)</a:t>
            </a:r>
          </a:p>
          <a:p>
            <a:pPr marL="990600" lvl="1" indent="-5334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all vertices v, adjacent to u,</a:t>
            </a:r>
          </a:p>
          <a:p>
            <a:pPr marL="1371600" lvl="2" indent="-4572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v has not been identified or visited</a:t>
            </a:r>
          </a:p>
          <a:p>
            <a:pPr marL="1752600" lvl="3" indent="-3810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Mark it identified (color it gray)</a:t>
            </a:r>
          </a:p>
          <a:p>
            <a:pPr marL="1752600" lvl="3" indent="-3810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Place it into the queue</a:t>
            </a:r>
          </a:p>
          <a:p>
            <a:pPr marL="1752600" lvl="3" indent="-3810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Add edge u, v to the Breadth First Search Tree</a:t>
            </a:r>
          </a:p>
          <a:p>
            <a:pPr marL="990600" lvl="1" indent="-533400">
              <a:lnSpc>
                <a:spcPct val="90000"/>
              </a:lnSpc>
              <a:buFontTx/>
              <a:buAutoNum type="arabicPeriod"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We are now done visiting u (color it black)</a:t>
            </a:r>
          </a:p>
          <a:p>
            <a:pPr marL="609600" indent="-609600">
              <a:lnSpc>
                <a:spcPct val="90000"/>
              </a:lnSpc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7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Breadth-first </a:t>
            </a:r>
            <a:r>
              <a:rPr lang="en-US" altLang="en-US" dirty="0" smtClean="0"/>
              <a:t>search Example</a:t>
            </a:r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6" name="Picture 2" descr="KWC12_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571672"/>
            <a:ext cx="6402387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849869"/>
              </p:ext>
            </p:extLst>
          </p:nvPr>
        </p:nvGraphicFramePr>
        <p:xfrm>
          <a:off x="132931" y="2977310"/>
          <a:ext cx="5351881" cy="190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name="Document" r:id="rId4" imgW="8380350" imgH="3203131" progId="Word.Document.8">
                  <p:embed/>
                </p:oleObj>
              </mc:Choice>
              <mc:Fallback>
                <p:oleObj name="Document" r:id="rId4" imgW="8380350" imgH="3203131" progId="Word.Document.8">
                  <p:embed/>
                  <p:pic>
                    <p:nvPicPr>
                      <p:cNvPr id="870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931" y="2977310"/>
                        <a:ext cx="5351881" cy="1905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05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Breadth-first </a:t>
            </a:r>
            <a:r>
              <a:rPr lang="en-US" altLang="en-US" dirty="0" smtClean="0"/>
              <a:t>search applications</a:t>
            </a:r>
          </a:p>
          <a:p>
            <a:pPr lvl="1"/>
            <a:r>
              <a:rPr lang="en-US" altLang="en-US" dirty="0"/>
              <a:t>Applications are same as </a:t>
            </a:r>
            <a:r>
              <a:rPr lang="en-US" altLang="en-US" dirty="0">
                <a:solidFill>
                  <a:srgbClr val="00B050"/>
                </a:solidFill>
              </a:rPr>
              <a:t>DFS</a:t>
            </a:r>
            <a:r>
              <a:rPr lang="en-US" altLang="en-US" dirty="0"/>
              <a:t>, but can also find paths </a:t>
            </a:r>
            <a:r>
              <a:rPr lang="en-US" altLang="en-US" dirty="0" smtClean="0"/>
              <a:t>from a </a:t>
            </a:r>
            <a:r>
              <a:rPr lang="en-US" altLang="en-US" dirty="0"/>
              <a:t>vertex to all other vertices with the smallest number of </a:t>
            </a:r>
            <a:r>
              <a:rPr lang="en-US" altLang="en-US" dirty="0" smtClean="0"/>
              <a:t>edges</a:t>
            </a:r>
            <a:endParaRPr lang="en-US" altLang="en-US" dirty="0"/>
          </a:p>
          <a:p>
            <a:pPr lvl="1"/>
            <a:r>
              <a:rPr lang="en-US" altLang="en-US" dirty="0"/>
              <a:t>A </a:t>
            </a:r>
            <a:r>
              <a:rPr lang="en-US" altLang="en-US" dirty="0">
                <a:solidFill>
                  <a:srgbClr val="00B050"/>
                </a:solidFill>
              </a:rPr>
              <a:t>Breadth First Search </a:t>
            </a:r>
            <a:r>
              <a:rPr lang="en-US" altLang="en-US" dirty="0"/>
              <a:t>finds the shortest path from the start vertex to all other vertices based on number of edges.</a:t>
            </a:r>
          </a:p>
          <a:p>
            <a:pPr lvl="1"/>
            <a:r>
              <a:rPr lang="en-US" altLang="en-US" dirty="0"/>
              <a:t>We can use a </a:t>
            </a:r>
            <a:r>
              <a:rPr lang="en-US" altLang="en-US" dirty="0">
                <a:solidFill>
                  <a:srgbClr val="00B050"/>
                </a:solidFill>
              </a:rPr>
              <a:t>Breadth First Search </a:t>
            </a:r>
            <a:r>
              <a:rPr lang="en-US" altLang="en-US" dirty="0"/>
              <a:t>to find the shortest path through a </a:t>
            </a:r>
            <a:r>
              <a:rPr lang="en-US" altLang="en-US" dirty="0">
                <a:solidFill>
                  <a:srgbClr val="FF0000"/>
                </a:solidFill>
              </a:rPr>
              <a:t>maze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This may be a more efficient solution than that found by a </a:t>
            </a:r>
            <a:r>
              <a:rPr lang="en-US" altLang="en-US" dirty="0">
                <a:solidFill>
                  <a:srgbClr val="FF0000"/>
                </a:solidFill>
              </a:rPr>
              <a:t>backtracking</a:t>
            </a:r>
            <a:r>
              <a:rPr lang="en-US" altLang="en-US" dirty="0"/>
              <a:t> algorithm.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7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Brute Force Algorithms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Depth and Breadth-first </a:t>
            </a:r>
            <a:r>
              <a:rPr lang="en-US" altLang="en-US" dirty="0"/>
              <a:t>search Maze </a:t>
            </a:r>
            <a:r>
              <a:rPr lang="en-US" altLang="en-US" dirty="0" smtClean="0"/>
              <a:t>example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5" name="Picture 3" descr="Maz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5" y="2584056"/>
            <a:ext cx="4754821" cy="317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MazeB_BreadthFirstSearch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745" y="2584057"/>
            <a:ext cx="4281796" cy="317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MazeB_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95" y="2584053"/>
            <a:ext cx="4754821" cy="317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82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Greedy </a:t>
            </a:r>
            <a:r>
              <a:rPr lang="en-US" dirty="0"/>
              <a:t>Algorithm </a:t>
            </a:r>
            <a:r>
              <a:rPr lang="en-US" dirty="0" smtClean="0"/>
              <a:t>for </a:t>
            </a:r>
            <a:r>
              <a:rPr lang="en-US" dirty="0"/>
              <a:t>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Greedy </a:t>
            </a:r>
            <a:r>
              <a:rPr lang="en-US" altLang="en-US" dirty="0" smtClean="0"/>
              <a:t>Algorithm</a:t>
            </a:r>
          </a:p>
          <a:p>
            <a:pPr lvl="1"/>
            <a:r>
              <a:rPr lang="en-US" altLang="en-US" dirty="0"/>
              <a:t>A greedy algorithm is one that attempts to find the locally optimal solution at each </a:t>
            </a:r>
            <a:r>
              <a:rPr lang="en-US" altLang="en-US" dirty="0" smtClean="0"/>
              <a:t>step</a:t>
            </a:r>
          </a:p>
          <a:p>
            <a:pPr lvl="1"/>
            <a:r>
              <a:rPr lang="en-US" altLang="en-US" dirty="0" smtClean="0"/>
              <a:t>Some examples </a:t>
            </a:r>
            <a:r>
              <a:rPr lang="en-US" altLang="en-US" dirty="0">
                <a:solidFill>
                  <a:srgbClr val="00B050"/>
                </a:solidFill>
              </a:rPr>
              <a:t>greedy </a:t>
            </a:r>
            <a:r>
              <a:rPr lang="en-US" altLang="en-US" dirty="0" smtClean="0">
                <a:solidFill>
                  <a:srgbClr val="00B050"/>
                </a:solidFill>
              </a:rPr>
              <a:t>algorithms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of solving </a:t>
            </a:r>
            <a:r>
              <a:rPr lang="en-US" altLang="en-US" dirty="0"/>
              <a:t>problem by computer </a:t>
            </a:r>
            <a:r>
              <a:rPr lang="en-US" altLang="en-US" dirty="0" smtClean="0"/>
              <a:t>graph</a:t>
            </a:r>
            <a:r>
              <a:rPr lang="en-US" altLang="en-US" dirty="0"/>
              <a:t>: </a:t>
            </a:r>
            <a:endParaRPr lang="en-US" altLang="en-US" dirty="0" smtClean="0"/>
          </a:p>
          <a:p>
            <a:pPr lvl="2"/>
            <a:r>
              <a:rPr lang="en-US" altLang="en-US" dirty="0"/>
              <a:t>Dijkstra’s Algorithm</a:t>
            </a:r>
          </a:p>
          <a:p>
            <a:pPr lvl="2"/>
            <a:r>
              <a:rPr lang="en-US" altLang="en-US" dirty="0"/>
              <a:t>Prim’s Algorithm</a:t>
            </a:r>
          </a:p>
          <a:p>
            <a:pPr lvl="2"/>
            <a:r>
              <a:rPr lang="en-US" altLang="en-US" dirty="0" smtClean="0"/>
              <a:t>Kruskal’s Algorithm </a:t>
            </a:r>
            <a:endParaRPr lang="en-US" altLang="en-US" dirty="0"/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4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Dijkstra’s Algorithm</a:t>
            </a:r>
          </a:p>
          <a:p>
            <a:pPr lvl="1"/>
            <a:r>
              <a:rPr lang="en-US" altLang="en-US" dirty="0" smtClean="0"/>
              <a:t>The </a:t>
            </a:r>
            <a:r>
              <a:rPr lang="en-US" altLang="en-US" dirty="0"/>
              <a:t>famous computer scientist </a:t>
            </a:r>
            <a:r>
              <a:rPr lang="en-US" altLang="en-US" dirty="0" err="1">
                <a:solidFill>
                  <a:srgbClr val="00B050"/>
                </a:solidFill>
              </a:rPr>
              <a:t>Edsger</a:t>
            </a:r>
            <a:r>
              <a:rPr lang="en-US" altLang="en-US" dirty="0">
                <a:solidFill>
                  <a:srgbClr val="00B050"/>
                </a:solidFill>
              </a:rPr>
              <a:t> W. </a:t>
            </a:r>
            <a:r>
              <a:rPr lang="en-US" altLang="en-US" dirty="0" err="1">
                <a:solidFill>
                  <a:srgbClr val="00B050"/>
                </a:solidFill>
              </a:rPr>
              <a:t>Dijkstra</a:t>
            </a:r>
            <a:r>
              <a:rPr lang="en-U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/>
              <a:t>developed an algorithm to solve the shortest path  </a:t>
            </a:r>
            <a:r>
              <a:rPr lang="en-US" altLang="en-US" dirty="0" smtClean="0"/>
              <a:t>problem</a:t>
            </a:r>
            <a:endParaRPr lang="en-US" altLang="en-US" dirty="0"/>
          </a:p>
          <a:p>
            <a:pPr lvl="1"/>
            <a:r>
              <a:rPr lang="en-US" altLang="en-US" dirty="0"/>
              <a:t>Given a graph we want to find the shortest path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from </a:t>
            </a:r>
            <a:r>
              <a:rPr lang="en-US" altLang="en-US" dirty="0"/>
              <a:t>a starting vertex to </a:t>
            </a:r>
            <a:r>
              <a:rPr lang="en-US" altLang="en-US" dirty="0" smtClean="0"/>
              <a:t>some or all </a:t>
            </a:r>
            <a:r>
              <a:rPr lang="en-US" altLang="en-US" dirty="0"/>
              <a:t>other </a:t>
            </a:r>
            <a:r>
              <a:rPr lang="en-US" altLang="en-US" dirty="0" smtClean="0"/>
              <a:t>vertices</a:t>
            </a: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93" y="277182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Graph: </a:t>
            </a:r>
            <a:r>
              <a:rPr lang="en-US" dirty="0" smtClean="0"/>
              <a:t>An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Description</a:t>
            </a:r>
          </a:p>
          <a:p>
            <a:pPr lvl="1"/>
            <a:r>
              <a:rPr lang="en-US" altLang="en-US" sz="2000" dirty="0"/>
              <a:t>A graph is a </a:t>
            </a:r>
            <a:r>
              <a:rPr lang="en-US" altLang="en-US" sz="2000" dirty="0" smtClean="0"/>
              <a:t>set of </a:t>
            </a:r>
            <a:r>
              <a:rPr lang="en-US" altLang="en-US" sz="2000" dirty="0"/>
              <a:t>items connected by </a:t>
            </a:r>
            <a:r>
              <a:rPr lang="en-US" altLang="en-US" sz="2000" dirty="0" smtClean="0">
                <a:solidFill>
                  <a:srgbClr val="00B050"/>
                </a:solidFill>
              </a:rPr>
              <a:t>edges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links</a:t>
            </a:r>
            <a:r>
              <a:rPr lang="en-US" altLang="en-US" sz="2000" dirty="0" smtClean="0"/>
              <a:t>)</a:t>
            </a:r>
            <a:endParaRPr lang="en-US" altLang="en-US" sz="2000" dirty="0"/>
          </a:p>
          <a:p>
            <a:pPr lvl="1"/>
            <a:r>
              <a:rPr lang="en-US" altLang="en-US" sz="2000" dirty="0"/>
              <a:t>Each item is called a </a:t>
            </a:r>
            <a:r>
              <a:rPr lang="en-US" altLang="en-US" sz="2000" dirty="0" smtClean="0">
                <a:solidFill>
                  <a:srgbClr val="00B050"/>
                </a:solidFill>
              </a:rPr>
              <a:t>vertex </a:t>
            </a:r>
            <a:r>
              <a:rPr lang="en-US" altLang="en-US" sz="2000" dirty="0" smtClean="0">
                <a:solidFill>
                  <a:schemeClr val="tx1"/>
                </a:solidFill>
              </a:rPr>
              <a:t>(</a:t>
            </a:r>
            <a:r>
              <a:rPr lang="en-US" altLang="en-US" sz="2000" dirty="0"/>
              <a:t>node</a:t>
            </a:r>
            <a:r>
              <a:rPr lang="en-US" altLang="en-US" sz="2000" dirty="0" smtClean="0">
                <a:solidFill>
                  <a:schemeClr val="tx1"/>
                </a:solidFill>
              </a:rPr>
              <a:t>)</a:t>
            </a:r>
            <a:endParaRPr lang="en-US" altLang="en-US" sz="2000" dirty="0"/>
          </a:p>
          <a:p>
            <a:pPr lvl="1"/>
            <a:r>
              <a:rPr lang="en-US" altLang="en-US" sz="2000" dirty="0"/>
              <a:t>Formally, a graph </a:t>
            </a:r>
            <a:r>
              <a:rPr lang="en-US" altLang="en-US" sz="2000" i="1" dirty="0">
                <a:solidFill>
                  <a:srgbClr val="FF0000"/>
                </a:solidFill>
              </a:rPr>
              <a:t>G={V,E}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/>
              <a:t>is a set of </a:t>
            </a:r>
            <a:r>
              <a:rPr lang="en-US" altLang="en-US" sz="2000" dirty="0">
                <a:solidFill>
                  <a:srgbClr val="00B050"/>
                </a:solidFill>
              </a:rPr>
              <a:t>vertices</a:t>
            </a:r>
            <a:r>
              <a:rPr lang="en-US" altLang="en-US" sz="2000" dirty="0"/>
              <a:t> (nodes) </a:t>
            </a:r>
            <a:r>
              <a:rPr lang="en-US" altLang="en-US" sz="2000" i="1" dirty="0">
                <a:solidFill>
                  <a:srgbClr val="FF0000"/>
                </a:solidFill>
              </a:rPr>
              <a:t>V</a:t>
            </a:r>
            <a:r>
              <a:rPr lang="en-US" altLang="en-US" sz="2000" dirty="0"/>
              <a:t> and a set of </a:t>
            </a:r>
            <a:r>
              <a:rPr lang="en-US" altLang="en-US" sz="2000" dirty="0">
                <a:solidFill>
                  <a:srgbClr val="00B050"/>
                </a:solidFill>
              </a:rPr>
              <a:t>edges</a:t>
            </a:r>
            <a:r>
              <a:rPr lang="en-US" altLang="en-US" sz="2000" dirty="0"/>
              <a:t> (links) </a:t>
            </a:r>
            <a:r>
              <a:rPr lang="en-US" altLang="en-US" sz="2000" i="1" dirty="0" smtClean="0">
                <a:solidFill>
                  <a:srgbClr val="FF0000"/>
                </a:solidFill>
              </a:rPr>
              <a:t>E</a:t>
            </a:r>
            <a:r>
              <a:rPr lang="en-US" altLang="en-US" sz="2000" dirty="0"/>
              <a:t>  </a:t>
            </a:r>
          </a:p>
          <a:p>
            <a:pPr lvl="1"/>
            <a:r>
              <a:rPr lang="en-US" altLang="en-US" sz="2000" dirty="0"/>
              <a:t>Sometimes edges referred to as </a:t>
            </a:r>
            <a:r>
              <a:rPr lang="en-US" altLang="en-US" sz="2000" dirty="0" smtClean="0">
                <a:solidFill>
                  <a:srgbClr val="00B050"/>
                </a:solidFill>
              </a:rPr>
              <a:t>arcs</a:t>
            </a:r>
            <a:r>
              <a:rPr lang="en-US" altLang="en-US" sz="2000" dirty="0" smtClean="0"/>
              <a:t> </a:t>
            </a:r>
            <a:endParaRPr lang="en-US" altLang="en-US" sz="2000" dirty="0"/>
          </a:p>
          <a:p>
            <a:pPr lvl="1" algn="just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5657" y="3393862"/>
            <a:ext cx="4322439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Dijkstra’s </a:t>
            </a:r>
            <a:r>
              <a:rPr lang="en-US" altLang="en-US" dirty="0" smtClean="0"/>
              <a:t>Algorithm</a:t>
            </a:r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5025" y="2338113"/>
            <a:ext cx="9823617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Initialize </a:t>
            </a:r>
            <a:r>
              <a:rPr lang="en-US" altLang="en-US" i="1" dirty="0" err="1" smtClean="0">
                <a:solidFill>
                  <a:srgbClr val="00B050"/>
                </a:solidFill>
              </a:rPr>
              <a:t>sta</a:t>
            </a:r>
            <a:r>
              <a:rPr lang="en-US" altLang="en-US" i="1" dirty="0" smtClean="0">
                <a:solidFill>
                  <a:srgbClr val="00B050"/>
                </a:solidFill>
              </a:rPr>
              <a:t>[]</a:t>
            </a:r>
            <a:r>
              <a:rPr lang="en-US" altLang="en-US" dirty="0" smtClean="0"/>
              <a:t> </a:t>
            </a:r>
            <a:r>
              <a:rPr lang="en-US" altLang="en-US" dirty="0"/>
              <a:t>with the </a:t>
            </a:r>
            <a:r>
              <a:rPr lang="en-US" altLang="en-US" dirty="0" smtClean="0"/>
              <a:t>start vertex</a:t>
            </a:r>
            <a:r>
              <a:rPr lang="en-US" altLang="en-US" dirty="0"/>
              <a:t>, </a:t>
            </a:r>
            <a:r>
              <a:rPr lang="en-US" altLang="en-US" i="1" dirty="0">
                <a:solidFill>
                  <a:srgbClr val="00B050"/>
                </a:solidFill>
              </a:rPr>
              <a:t>s</a:t>
            </a:r>
            <a:r>
              <a:rPr lang="en-US" altLang="en-US" dirty="0"/>
              <a:t>, and </a:t>
            </a:r>
            <a:r>
              <a:rPr lang="en-US" altLang="en-US" i="1" dirty="0" smtClean="0">
                <a:solidFill>
                  <a:srgbClr val="FF0000"/>
                </a:solidFill>
              </a:rPr>
              <a:t>rem[]</a:t>
            </a:r>
            <a:r>
              <a:rPr lang="en-US" altLang="en-US" dirty="0" smtClean="0"/>
              <a:t> </a:t>
            </a:r>
            <a:r>
              <a:rPr lang="en-US" altLang="en-US" dirty="0"/>
              <a:t>with the remaining </a:t>
            </a:r>
            <a:r>
              <a:rPr lang="en-US" altLang="en-US" dirty="0" smtClean="0"/>
              <a:t>vertices,</a:t>
            </a:r>
            <a:r>
              <a:rPr lang="en-US" altLang="en-US" dirty="0" smtClean="0">
                <a:latin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r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which </a:t>
            </a:r>
            <a:r>
              <a:rPr lang="en-US" altLang="en-US" dirty="0">
                <a:latin typeface="Times New Roman" panose="02020603050405020304" pitchFamily="18" charset="0"/>
              </a:rPr>
              <a:t>(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v-</a:t>
            </a:r>
            <a:r>
              <a:rPr lang="en-US" altLang="en-US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=</a:t>
            </a:r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dirty="0" smtClean="0">
                <a:latin typeface="Times New Roman" panose="02020603050405020304" pitchFamily="18" charset="0"/>
              </a:rPr>
              <a:t>)</a:t>
            </a:r>
            <a:r>
              <a:rPr lang="en-US" altLang="en-US" dirty="0" smtClean="0"/>
              <a:t>	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for all </a:t>
            </a:r>
            <a:r>
              <a:rPr lang="en-US" altLang="en-US" i="1" dirty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 </a:t>
            </a:r>
            <a:r>
              <a:rPr lang="en-US" altLang="en-US" dirty="0"/>
              <a:t>in </a:t>
            </a:r>
            <a:r>
              <a:rPr lang="en-US" altLang="en-US" i="1" dirty="0" smtClean="0">
                <a:solidFill>
                  <a:srgbClr val="FF0000"/>
                </a:solidFill>
              </a:rPr>
              <a:t>rem[]</a:t>
            </a:r>
            <a:endParaRPr lang="en-US" altLang="en-US" i="1" dirty="0">
              <a:solidFill>
                <a:srgbClr val="FF00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Set </a:t>
            </a:r>
            <a:r>
              <a:rPr lang="en-US" altLang="en-US" dirty="0" smtClean="0"/>
              <a:t>path </a:t>
            </a:r>
            <a:r>
              <a:rPr lang="en-US" altLang="en-US" i="1" dirty="0" smtClean="0"/>
              <a:t>pat</a:t>
            </a:r>
            <a:r>
              <a:rPr lang="en-US" altLang="en-US" dirty="0" smtClean="0"/>
              <a:t>[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] </a:t>
            </a:r>
            <a:r>
              <a:rPr lang="en-US" altLang="en-US" dirty="0"/>
              <a:t>to </a:t>
            </a:r>
            <a:r>
              <a:rPr lang="en-US" altLang="en-US" i="1" dirty="0">
                <a:solidFill>
                  <a:srgbClr val="00B050"/>
                </a:solidFill>
              </a:rPr>
              <a:t>s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if there is an edge (</a:t>
            </a:r>
            <a:r>
              <a:rPr lang="en-US" altLang="en-US" i="1" dirty="0">
                <a:solidFill>
                  <a:srgbClr val="00B050"/>
                </a:solidFill>
              </a:rPr>
              <a:t>s</a:t>
            </a:r>
            <a:r>
              <a:rPr lang="en-US" altLang="en-US" dirty="0"/>
              <a:t>, 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	Set distance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] </a:t>
            </a:r>
            <a:r>
              <a:rPr lang="en-US" altLang="en-US" dirty="0"/>
              <a:t>to </a:t>
            </a:r>
            <a:r>
              <a:rPr lang="en-US" altLang="en-US" i="1" dirty="0" smtClean="0"/>
              <a:t>weight</a:t>
            </a:r>
            <a:r>
              <a:rPr lang="en-US" altLang="en-US" dirty="0" smtClean="0"/>
              <a:t>(</a:t>
            </a:r>
            <a:r>
              <a:rPr lang="en-US" altLang="en-US" i="1" dirty="0" smtClean="0">
                <a:solidFill>
                  <a:srgbClr val="00B050"/>
                </a:solidFill>
              </a:rPr>
              <a:t>s</a:t>
            </a:r>
            <a:r>
              <a:rPr lang="en-US" altLang="en-US" dirty="0"/>
              <a:t>, 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marL="609600" indent="-609600">
              <a:lnSpc>
                <a:spcPct val="80000"/>
              </a:lnSpc>
            </a:pPr>
            <a:r>
              <a:rPr lang="en-US" altLang="en-US" dirty="0"/>
              <a:t>		else</a:t>
            </a:r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	Set distance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] </a:t>
            </a:r>
            <a:r>
              <a:rPr lang="en-US" altLang="en-US" dirty="0"/>
              <a:t>to </a:t>
            </a:r>
            <a:r>
              <a:rPr lang="en-US" altLang="en-US" dirty="0">
                <a:latin typeface="Symbol" panose="05050102010706020507" pitchFamily="18" charset="2"/>
              </a:rPr>
              <a:t>¥</a:t>
            </a:r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while </a:t>
            </a:r>
            <a:r>
              <a:rPr lang="en-US" altLang="en-US" i="1" dirty="0" smtClean="0">
                <a:solidFill>
                  <a:srgbClr val="FF0000"/>
                </a:solidFill>
              </a:rPr>
              <a:t>rem[]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is </a:t>
            </a:r>
            <a:r>
              <a:rPr lang="en-US" altLang="en-US" dirty="0"/>
              <a:t>not empty</a:t>
            </a:r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for </a:t>
            </a:r>
            <a:r>
              <a:rPr lang="en-US" altLang="en-US" dirty="0" smtClean="0"/>
              <a:t>all unvisited </a:t>
            </a:r>
            <a:r>
              <a:rPr lang="en-US" altLang="en-US" i="1" dirty="0"/>
              <a:t>u</a:t>
            </a:r>
            <a:r>
              <a:rPr lang="en-US" altLang="en-US" dirty="0"/>
              <a:t> in </a:t>
            </a:r>
            <a:r>
              <a:rPr lang="en-US" altLang="en-US" i="1" dirty="0" smtClean="0">
                <a:solidFill>
                  <a:srgbClr val="FF0000"/>
                </a:solidFill>
              </a:rPr>
              <a:t>rem[]</a:t>
            </a:r>
            <a:r>
              <a:rPr lang="en-US" altLang="en-US" dirty="0" smtClean="0"/>
              <a:t>, </a:t>
            </a:r>
            <a:r>
              <a:rPr lang="en-US" altLang="en-US" dirty="0"/>
              <a:t>find the smallest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/>
              <a:t>u</a:t>
            </a:r>
            <a:r>
              <a:rPr lang="en-US" altLang="en-US" dirty="0"/>
              <a:t>]</a:t>
            </a:r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Remove </a:t>
            </a:r>
            <a:r>
              <a:rPr lang="en-US" altLang="en-US" i="1" dirty="0"/>
              <a:t>u</a:t>
            </a:r>
            <a:r>
              <a:rPr lang="en-US" altLang="en-US" dirty="0"/>
              <a:t> from </a:t>
            </a:r>
            <a:r>
              <a:rPr lang="en-US" altLang="en-US" i="1" dirty="0" smtClean="0">
                <a:solidFill>
                  <a:srgbClr val="FF0000"/>
                </a:solidFill>
              </a:rPr>
              <a:t>rem[]</a:t>
            </a:r>
            <a:r>
              <a:rPr lang="en-US" altLang="en-US" i="1" dirty="0" smtClean="0"/>
              <a:t> </a:t>
            </a:r>
            <a:r>
              <a:rPr lang="en-US" altLang="en-US" dirty="0" smtClean="0"/>
              <a:t>and </a:t>
            </a:r>
            <a:r>
              <a:rPr lang="en-US" altLang="en-US" dirty="0"/>
              <a:t>add it to </a:t>
            </a:r>
            <a:r>
              <a:rPr lang="en-US" altLang="en-US" i="1" dirty="0" err="1" smtClean="0">
                <a:solidFill>
                  <a:srgbClr val="00B050"/>
                </a:solidFill>
              </a:rPr>
              <a:t>sta</a:t>
            </a:r>
            <a:r>
              <a:rPr lang="en-US" altLang="en-US" i="1" dirty="0" smtClean="0">
                <a:solidFill>
                  <a:srgbClr val="00B050"/>
                </a:solidFill>
              </a:rPr>
              <a:t>[]</a:t>
            </a:r>
            <a:endParaRPr lang="en-US" altLang="en-US" i="1" dirty="0">
              <a:solidFill>
                <a:srgbClr val="00B05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for all 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 </a:t>
            </a:r>
            <a:r>
              <a:rPr lang="en-US" altLang="en-US" dirty="0"/>
              <a:t>adjacent to </a:t>
            </a:r>
            <a:r>
              <a:rPr lang="en-US" altLang="en-US" i="1" dirty="0"/>
              <a:t>u</a:t>
            </a:r>
            <a:r>
              <a:rPr lang="en-US" altLang="en-US" dirty="0"/>
              <a:t> in </a:t>
            </a:r>
            <a:r>
              <a:rPr lang="en-US" altLang="en-US" i="1" dirty="0" smtClean="0">
                <a:solidFill>
                  <a:srgbClr val="FF0000"/>
                </a:solidFill>
              </a:rPr>
              <a:t>rem[]</a:t>
            </a:r>
            <a:endParaRPr lang="en-US" altLang="en-US" i="1" dirty="0">
              <a:solidFill>
                <a:srgbClr val="FF0000"/>
              </a:solidFill>
            </a:endParaRPr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	if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/>
              <a:t>u</a:t>
            </a:r>
            <a:r>
              <a:rPr lang="en-US" altLang="en-US" dirty="0"/>
              <a:t>] + </a:t>
            </a:r>
            <a:r>
              <a:rPr lang="en-US" altLang="en-US" i="1" dirty="0" smtClean="0"/>
              <a:t>weight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u</a:t>
            </a:r>
            <a:r>
              <a:rPr lang="en-US" altLang="en-US" dirty="0"/>
              <a:t>, 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) </a:t>
            </a:r>
            <a:r>
              <a:rPr lang="en-US" altLang="en-US" dirty="0"/>
              <a:t>is &lt;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]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		Set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] </a:t>
            </a:r>
            <a:r>
              <a:rPr lang="en-US" altLang="en-US" dirty="0"/>
              <a:t>to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i="1" dirty="0" smtClean="0"/>
              <a:t>u</a:t>
            </a:r>
            <a:r>
              <a:rPr lang="en-US" altLang="en-US" dirty="0"/>
              <a:t>] + </a:t>
            </a:r>
            <a:r>
              <a:rPr lang="en-US" altLang="en-US" i="1" dirty="0" smtClean="0"/>
              <a:t>weight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u</a:t>
            </a:r>
            <a:r>
              <a:rPr lang="en-US" altLang="en-US" dirty="0"/>
              <a:t>, 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)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 startAt="6"/>
            </a:pPr>
            <a:r>
              <a:rPr lang="en-US" altLang="en-US" dirty="0"/>
              <a:t>			Set </a:t>
            </a:r>
            <a:r>
              <a:rPr lang="en-US" altLang="en-US" i="1" dirty="0" smtClean="0"/>
              <a:t>pat</a:t>
            </a:r>
            <a:r>
              <a:rPr lang="en-US" altLang="en-US" dirty="0" smtClean="0"/>
              <a:t>[</a:t>
            </a:r>
            <a:r>
              <a:rPr lang="en-US" altLang="en-US" i="1" dirty="0" smtClean="0">
                <a:solidFill>
                  <a:srgbClr val="FF0000"/>
                </a:solidFill>
              </a:rPr>
              <a:t>r</a:t>
            </a:r>
            <a:r>
              <a:rPr lang="en-US" altLang="en-US" dirty="0" smtClean="0"/>
              <a:t>] </a:t>
            </a:r>
            <a:r>
              <a:rPr lang="en-US" altLang="en-US" dirty="0"/>
              <a:t>to </a:t>
            </a:r>
            <a:r>
              <a:rPr lang="en-US" altLang="en-US" i="1" dirty="0" smtClean="0"/>
              <a:t>u</a:t>
            </a:r>
            <a:endParaRPr lang="en-US" altLang="en-US" dirty="0"/>
          </a:p>
          <a:p>
            <a:pPr marL="609600" indent="-609600">
              <a:lnSpc>
                <a:spcPct val="90000"/>
              </a:lnSpc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93" y="277182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Dijkstra’s </a:t>
            </a:r>
            <a:r>
              <a:rPr lang="en-US" altLang="en-US" dirty="0" smtClean="0"/>
              <a:t>Algorithm Shortest Path Example</a:t>
            </a:r>
          </a:p>
          <a:p>
            <a:pPr lvl="1"/>
            <a:r>
              <a:rPr lang="en-US" altLang="en-US" dirty="0"/>
              <a:t>Single source shortest </a:t>
            </a:r>
            <a:r>
              <a:rPr lang="en-US" altLang="en-US" dirty="0" smtClean="0"/>
              <a:t>path </a:t>
            </a:r>
            <a:r>
              <a:rPr lang="en-US" altLang="en-US" dirty="0" smtClean="0">
                <a:solidFill>
                  <a:srgbClr val="00B050"/>
                </a:solidFill>
              </a:rPr>
              <a:t>conditions</a:t>
            </a:r>
            <a:endParaRPr lang="en-US" altLang="en-US" dirty="0">
              <a:solidFill>
                <a:srgbClr val="00B050"/>
              </a:solidFill>
            </a:endParaRPr>
          </a:p>
          <a:p>
            <a:pPr lvl="2"/>
            <a:r>
              <a:rPr lang="en-US" altLang="en-US" dirty="0" smtClean="0">
                <a:solidFill>
                  <a:srgbClr val="FF0000"/>
                </a:solidFill>
              </a:rPr>
              <a:t>G</a:t>
            </a:r>
            <a:r>
              <a:rPr lang="en-US" altLang="en-US" dirty="0">
                <a:solidFill>
                  <a:srgbClr val="FF0000"/>
                </a:solidFill>
              </a:rPr>
              <a:t>=(V, E) </a:t>
            </a:r>
            <a:r>
              <a:rPr lang="en-US" altLang="en-US" dirty="0"/>
              <a:t>must be </a:t>
            </a:r>
            <a:r>
              <a:rPr lang="en-US" altLang="en-US" dirty="0" smtClean="0"/>
              <a:t>directed</a:t>
            </a:r>
          </a:p>
          <a:p>
            <a:pPr lvl="2"/>
            <a:r>
              <a:rPr lang="en-US" altLang="en-US" dirty="0" smtClean="0"/>
              <a:t>Edge </a:t>
            </a:r>
            <a:r>
              <a:rPr lang="en-US" altLang="en-US" dirty="0" smtClean="0">
                <a:solidFill>
                  <a:srgbClr val="FF0000"/>
                </a:solidFill>
              </a:rPr>
              <a:t>weights</a:t>
            </a:r>
            <a:r>
              <a:rPr lang="en-US" altLang="en-US" dirty="0" smtClean="0"/>
              <a:t> must be </a:t>
            </a:r>
            <a:r>
              <a:rPr lang="en-US" altLang="en-US" dirty="0" smtClean="0">
                <a:solidFill>
                  <a:srgbClr val="00B050"/>
                </a:solidFill>
              </a:rPr>
              <a:t>non negative</a:t>
            </a:r>
            <a:endParaRPr lang="ms-MY" altLang="en-US" dirty="0">
              <a:solidFill>
                <a:srgbClr val="00B05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73157" y="4515017"/>
            <a:ext cx="540000" cy="540000"/>
            <a:chOff x="2196328" y="4417832"/>
            <a:chExt cx="540000" cy="540000"/>
          </a:xfrm>
        </p:grpSpPr>
        <p:sp>
          <p:nvSpPr>
            <p:cNvPr id="6" name="Oval 5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a</a:t>
              </a:r>
              <a:endParaRPr lang="en-MY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44816" y="3795880"/>
            <a:ext cx="540000" cy="540000"/>
            <a:chOff x="2196328" y="4417832"/>
            <a:chExt cx="540000" cy="540000"/>
          </a:xfrm>
        </p:grpSpPr>
        <p:sp>
          <p:nvSpPr>
            <p:cNvPr id="10" name="Oval 9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b</a:t>
              </a:r>
              <a:endParaRPr lang="en-MY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44816" y="5186530"/>
            <a:ext cx="540000" cy="540000"/>
            <a:chOff x="2196328" y="4417832"/>
            <a:chExt cx="540000" cy="540000"/>
          </a:xfrm>
        </p:grpSpPr>
        <p:sp>
          <p:nvSpPr>
            <p:cNvPr id="13" name="Oval 12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c</a:t>
              </a:r>
              <a:endParaRPr lang="en-MY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64128" y="3795880"/>
            <a:ext cx="540000" cy="540000"/>
            <a:chOff x="2196328" y="4417832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d</a:t>
              </a:r>
              <a:endParaRPr lang="en-MY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4128" y="5187729"/>
            <a:ext cx="540000" cy="540000"/>
            <a:chOff x="2196328" y="4417832"/>
            <a:chExt cx="540000" cy="540000"/>
          </a:xfrm>
        </p:grpSpPr>
        <p:sp>
          <p:nvSpPr>
            <p:cNvPr id="19" name="Oval 18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e</a:t>
              </a:r>
              <a:endParaRPr lang="en-MY" sz="2400" dirty="0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1477176" y="4124515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477176" y="4945137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6"/>
            <a:endCxn id="17" idx="1"/>
          </p:cNvCxnSpPr>
          <p:nvPr/>
        </p:nvCxnSpPr>
        <p:spPr>
          <a:xfrm flipV="1">
            <a:off x="3284816" y="4049027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284816" y="5456530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244072" y="4252106"/>
            <a:ext cx="1676391" cy="103945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230149" y="4317677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015837" y="4308844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129887" y="4308844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891762" y="4308844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94923" y="4139172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10</a:t>
            </a:r>
            <a:endParaRPr lang="en-MY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789567" y="5165606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5</a:t>
            </a:r>
            <a:endParaRPr lang="en-MY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2484178" y="4617426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3005947" y="4613788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3</a:t>
            </a:r>
            <a:endParaRPr lang="en-MY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632978" y="4636619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4</a:t>
            </a:r>
            <a:endParaRPr lang="en-MY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154747" y="4632981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6</a:t>
            </a:r>
            <a:endParaRPr lang="en-MY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843597" y="373188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</a:t>
            </a:r>
            <a:endParaRPr lang="en-MY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3824816" y="5457440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810906" y="4459899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9</a:t>
            </a:r>
            <a:endParaRPr lang="en-MY" sz="14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7051374" y="4500052"/>
            <a:ext cx="540000" cy="540000"/>
            <a:chOff x="2196328" y="4417832"/>
            <a:chExt cx="540000" cy="540000"/>
          </a:xfrm>
        </p:grpSpPr>
        <p:sp>
          <p:nvSpPr>
            <p:cNvPr id="65" name="Oval 64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a</a:t>
              </a:r>
              <a:endParaRPr lang="en-MY" sz="24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823033" y="3780915"/>
            <a:ext cx="540000" cy="540000"/>
            <a:chOff x="2196328" y="4417832"/>
            <a:chExt cx="540000" cy="540000"/>
          </a:xfrm>
        </p:grpSpPr>
        <p:sp>
          <p:nvSpPr>
            <p:cNvPr id="68" name="Oval 67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b</a:t>
              </a:r>
              <a:endParaRPr lang="en-MY" sz="24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823033" y="5171565"/>
            <a:ext cx="540000" cy="540000"/>
            <a:chOff x="2196328" y="4417832"/>
            <a:chExt cx="540000" cy="540000"/>
          </a:xfrm>
        </p:grpSpPr>
        <p:sp>
          <p:nvSpPr>
            <p:cNvPr id="71" name="Oval 70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c</a:t>
              </a:r>
              <a:endParaRPr lang="en-MY" sz="24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942345" y="3780915"/>
            <a:ext cx="540000" cy="540000"/>
            <a:chOff x="2196328" y="4417832"/>
            <a:chExt cx="540000" cy="540000"/>
          </a:xfrm>
        </p:grpSpPr>
        <p:sp>
          <p:nvSpPr>
            <p:cNvPr id="74" name="Oval 73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d</a:t>
              </a:r>
              <a:endParaRPr lang="en-MY" sz="24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0942345" y="5172764"/>
            <a:ext cx="540000" cy="540000"/>
            <a:chOff x="2196328" y="4417832"/>
            <a:chExt cx="540000" cy="540000"/>
          </a:xfrm>
        </p:grpSpPr>
        <p:sp>
          <p:nvSpPr>
            <p:cNvPr id="77" name="Oval 76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e</a:t>
              </a:r>
              <a:endParaRPr lang="en-MY" sz="2400" dirty="0"/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flipV="1">
            <a:off x="7555393" y="4109550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9322289" y="4237141"/>
            <a:ext cx="1676391" cy="103945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11308366" y="4302712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1094054" y="4293879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969979" y="4293879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>
            <a:off x="6159980" y="4620943"/>
            <a:ext cx="827636" cy="32028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9" name="TextBox 88"/>
          <p:cNvSpPr txBox="1"/>
          <p:nvPr/>
        </p:nvSpPr>
        <p:spPr>
          <a:xfrm>
            <a:off x="6132861" y="4616163"/>
            <a:ext cx="75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start</a:t>
            </a:r>
            <a:endParaRPr lang="en-MY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7873140" y="4124207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10</a:t>
            </a:r>
            <a:endParaRPr lang="en-MY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7867784" y="5150641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5</a:t>
            </a:r>
            <a:endParaRPr lang="en-MY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8562395" y="4602461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9084164" y="459882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3</a:t>
            </a:r>
            <a:endParaRPr lang="en-MY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10711195" y="4621654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4</a:t>
            </a:r>
            <a:endParaRPr lang="en-MY" sz="1400" dirty="0"/>
          </a:p>
        </p:txBody>
      </p:sp>
      <p:sp>
        <p:nvSpPr>
          <p:cNvPr id="95" name="TextBox 94"/>
          <p:cNvSpPr txBox="1"/>
          <p:nvPr/>
        </p:nvSpPr>
        <p:spPr>
          <a:xfrm>
            <a:off x="11232964" y="4618016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6</a:t>
            </a:r>
            <a:endParaRPr lang="en-MY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9921814" y="3716918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</a:t>
            </a:r>
            <a:endParaRPr lang="en-MY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9903033" y="5442475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9889123" y="4444934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9</a:t>
            </a:r>
            <a:endParaRPr lang="en-MY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8864271" y="3508568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0" name="TextBox 99"/>
          <p:cNvSpPr txBox="1"/>
          <p:nvPr/>
        </p:nvSpPr>
        <p:spPr>
          <a:xfrm>
            <a:off x="10960576" y="3508568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1" name="TextBox 100"/>
          <p:cNvSpPr txBox="1"/>
          <p:nvPr/>
        </p:nvSpPr>
        <p:spPr>
          <a:xfrm>
            <a:off x="8862161" y="5659296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2" name="TextBox 101"/>
          <p:cNvSpPr txBox="1"/>
          <p:nvPr/>
        </p:nvSpPr>
        <p:spPr>
          <a:xfrm>
            <a:off x="10958466" y="5659296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3" name="TextBox 102"/>
          <p:cNvSpPr txBox="1"/>
          <p:nvPr/>
        </p:nvSpPr>
        <p:spPr>
          <a:xfrm>
            <a:off x="8862161" y="337006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10</a:t>
            </a:r>
            <a:endParaRPr lang="en-MY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862161" y="5843962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5</a:t>
            </a:r>
            <a:endParaRPr lang="en-MY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8856180" y="3191005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8</a:t>
            </a:r>
            <a:endParaRPr lang="en-MY" sz="1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946409" y="337006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14</a:t>
            </a:r>
            <a:endParaRPr lang="en-MY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0946409" y="5843962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7</a:t>
            </a:r>
            <a:endParaRPr lang="en-MY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0940428" y="3210630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13</a:t>
            </a:r>
            <a:endParaRPr lang="en-MY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0942068" y="3053189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9</a:t>
            </a:r>
            <a:endParaRPr lang="en-MY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7555648" y="4928284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9363288" y="4032174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9363288" y="5439677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9208359" y="4291991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7555393" y="4930172"/>
            <a:ext cx="1267640" cy="51139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9363033" y="4034062"/>
            <a:ext cx="1579312" cy="168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9363033" y="5441565"/>
            <a:ext cx="1579312" cy="168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9208104" y="4293879"/>
            <a:ext cx="0" cy="9000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2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Analysis of Dijkstra’s </a:t>
            </a:r>
            <a:r>
              <a:rPr lang="en-US" altLang="en-US" dirty="0" smtClean="0"/>
              <a:t>Algorithm</a:t>
            </a:r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Step 1 </a:t>
            </a:r>
            <a:r>
              <a:rPr lang="en-US" altLang="en-US" dirty="0" smtClean="0"/>
              <a:t>requires v-s or </a:t>
            </a:r>
            <a:r>
              <a:rPr lang="en-US" altLang="en-US" dirty="0" smtClean="0">
                <a:solidFill>
                  <a:srgbClr val="FF0000"/>
                </a:solidFill>
              </a:rPr>
              <a:t>|r</a:t>
            </a:r>
            <a:r>
              <a:rPr lang="en-US" altLang="en-US" dirty="0">
                <a:solidFill>
                  <a:srgbClr val="FF000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smtClean="0"/>
              <a:t>steps</a:t>
            </a:r>
            <a:endParaRPr lang="en-US" altLang="en-US" dirty="0"/>
          </a:p>
          <a:p>
            <a:pPr lvl="2"/>
            <a:r>
              <a:rPr lang="en-US" altLang="en-US" dirty="0"/>
              <a:t>The loop at </a:t>
            </a:r>
            <a:r>
              <a:rPr lang="en-US" altLang="en-US" dirty="0">
                <a:solidFill>
                  <a:srgbClr val="00B050"/>
                </a:solidFill>
              </a:rPr>
              <a:t>Step 2 </a:t>
            </a:r>
            <a:r>
              <a:rPr lang="en-US" altLang="en-US" dirty="0"/>
              <a:t>will be executed </a:t>
            </a:r>
            <a:r>
              <a:rPr lang="en-US" altLang="en-US" dirty="0" smtClean="0">
                <a:solidFill>
                  <a:srgbClr val="FF0000"/>
                </a:solidFill>
              </a:rPr>
              <a:t>|v| </a:t>
            </a:r>
            <a:r>
              <a:rPr lang="en-US" altLang="en-US" dirty="0">
                <a:solidFill>
                  <a:srgbClr val="FF0000"/>
                </a:solidFill>
              </a:rPr>
              <a:t>– 1 </a:t>
            </a:r>
            <a:r>
              <a:rPr lang="en-US" altLang="en-US" dirty="0"/>
              <a:t>times</a:t>
            </a:r>
          </a:p>
          <a:p>
            <a:pPr lvl="2"/>
            <a:r>
              <a:rPr lang="en-US" altLang="en-US" dirty="0"/>
              <a:t>The loop at </a:t>
            </a:r>
            <a:r>
              <a:rPr lang="en-US" altLang="en-US" dirty="0">
                <a:solidFill>
                  <a:srgbClr val="00B050"/>
                </a:solidFill>
              </a:rPr>
              <a:t>Step 7 </a:t>
            </a:r>
            <a:r>
              <a:rPr lang="en-US" altLang="en-US" dirty="0"/>
              <a:t>will be executed </a:t>
            </a:r>
            <a:r>
              <a:rPr lang="en-US" altLang="en-US" dirty="0" smtClean="0">
                <a:solidFill>
                  <a:srgbClr val="FF0000"/>
                </a:solidFill>
              </a:rPr>
              <a:t>|v| </a:t>
            </a:r>
            <a:r>
              <a:rPr lang="en-US" altLang="en-US" dirty="0">
                <a:solidFill>
                  <a:srgbClr val="FF0000"/>
                </a:solidFill>
              </a:rPr>
              <a:t>– 1 </a:t>
            </a:r>
            <a:r>
              <a:rPr lang="en-US" altLang="en-US" dirty="0"/>
              <a:t>times</a:t>
            </a:r>
          </a:p>
          <a:p>
            <a:pPr lvl="1"/>
            <a:r>
              <a:rPr lang="en-US" altLang="en-US" dirty="0"/>
              <a:t>Within the loop at </a:t>
            </a:r>
            <a:r>
              <a:rPr lang="en-US" altLang="en-US" dirty="0">
                <a:solidFill>
                  <a:srgbClr val="00B050"/>
                </a:solidFill>
              </a:rPr>
              <a:t>Step 7</a:t>
            </a:r>
          </a:p>
          <a:p>
            <a:pPr lvl="2"/>
            <a:r>
              <a:rPr lang="en-US" altLang="en-US" dirty="0">
                <a:solidFill>
                  <a:srgbClr val="00B050"/>
                </a:solidFill>
              </a:rPr>
              <a:t>Steps 8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00B050"/>
                </a:solidFill>
              </a:rPr>
              <a:t>9</a:t>
            </a:r>
            <a:r>
              <a:rPr lang="en-US" altLang="en-US" dirty="0"/>
              <a:t> will </a:t>
            </a:r>
            <a:r>
              <a:rPr lang="en-US" altLang="en-US" dirty="0" smtClean="0"/>
              <a:t>search for </a:t>
            </a:r>
            <a:r>
              <a:rPr lang="en-US" altLang="en-US" dirty="0" smtClean="0">
                <a:solidFill>
                  <a:srgbClr val="FF0000"/>
                </a:solidFill>
              </a:rPr>
              <a:t>|v </a:t>
            </a:r>
            <a:r>
              <a:rPr lang="en-US" altLang="en-US" dirty="0">
                <a:solidFill>
                  <a:srgbClr val="FF0000"/>
                </a:solidFill>
              </a:rPr>
              <a:t>– </a:t>
            </a:r>
            <a:r>
              <a:rPr lang="en-US" altLang="en-US" dirty="0" smtClean="0">
                <a:solidFill>
                  <a:srgbClr val="FF0000"/>
                </a:solidFill>
              </a:rPr>
              <a:t>s| </a:t>
            </a:r>
            <a:r>
              <a:rPr lang="en-US" altLang="en-US" dirty="0"/>
              <a:t>items</a:t>
            </a:r>
          </a:p>
          <a:p>
            <a:pPr lvl="2"/>
            <a:r>
              <a:rPr lang="en-US" altLang="en-US" dirty="0"/>
              <a:t>Thus </a:t>
            </a:r>
            <a:r>
              <a:rPr lang="en-US" altLang="en-US" dirty="0">
                <a:solidFill>
                  <a:srgbClr val="00B050"/>
                </a:solidFill>
              </a:rPr>
              <a:t>Step 7 </a:t>
            </a:r>
            <a:r>
              <a:rPr lang="en-US" altLang="en-US" dirty="0"/>
              <a:t>is </a:t>
            </a:r>
            <a:r>
              <a:rPr lang="en-US" altLang="en-US" dirty="0" smtClean="0"/>
              <a:t>|v| </a:t>
            </a:r>
            <a:r>
              <a:rPr lang="en-US" altLang="en-US" dirty="0"/>
              <a:t>-1 + </a:t>
            </a:r>
            <a:r>
              <a:rPr lang="en-US" altLang="en-US" dirty="0" smtClean="0"/>
              <a:t>|v| </a:t>
            </a:r>
            <a:r>
              <a:rPr lang="en-US" altLang="en-US" dirty="0"/>
              <a:t>- 2 + … 1 = </a:t>
            </a:r>
            <a:r>
              <a:rPr lang="en-US" altLang="en-US" dirty="0">
                <a:solidFill>
                  <a:srgbClr val="FF0000"/>
                </a:solidFill>
              </a:rPr>
              <a:t>O</a:t>
            </a:r>
            <a:r>
              <a:rPr lang="en-US" altLang="en-US" dirty="0" smtClean="0">
                <a:solidFill>
                  <a:srgbClr val="FF0000"/>
                </a:solidFill>
              </a:rPr>
              <a:t>(|v|</a:t>
            </a:r>
            <a:r>
              <a:rPr lang="en-US" altLang="en-US" baseline="30000" dirty="0" smtClean="0">
                <a:solidFill>
                  <a:srgbClr val="FF0000"/>
                </a:solidFill>
              </a:rPr>
              <a:t>2</a:t>
            </a:r>
            <a:r>
              <a:rPr lang="en-US" altLang="en-US" dirty="0">
                <a:solidFill>
                  <a:srgbClr val="FF0000"/>
                </a:solidFill>
              </a:rPr>
              <a:t>) </a:t>
            </a: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93" y="277182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B050"/>
                </a:solidFill>
              </a:rPr>
              <a:t>Improving</a:t>
            </a:r>
            <a:r>
              <a:rPr lang="en-US" altLang="en-US" dirty="0" smtClean="0"/>
              <a:t> </a:t>
            </a:r>
            <a:r>
              <a:rPr lang="en-US" altLang="en-US" dirty="0"/>
              <a:t>the Implementation of Dijkstra’s </a:t>
            </a:r>
            <a:r>
              <a:rPr lang="en-US" altLang="en-US" dirty="0" smtClean="0"/>
              <a:t>Algorithm</a:t>
            </a:r>
          </a:p>
          <a:p>
            <a:pPr lvl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use a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triples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contain </a:t>
            </a:r>
            <a:r>
              <a:rPr lang="en-US" altLang="en-US" dirty="0" smtClean="0">
                <a:solidFill>
                  <a:srgbClr val="FF0000"/>
                </a:solidFill>
              </a:rPr>
              <a:t>dis[u</a:t>
            </a:r>
            <a:r>
              <a:rPr lang="en-US" altLang="en-US" dirty="0">
                <a:solidFill>
                  <a:srgbClr val="FF0000"/>
                </a:solidFill>
              </a:rPr>
              <a:t>]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en-US" dirty="0">
                <a:solidFill>
                  <a:srgbClr val="FF0000"/>
                </a:solidFill>
              </a:rPr>
              <a:t>u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altLang="en-US" dirty="0" smtClean="0">
                <a:solidFill>
                  <a:srgbClr val="FF0000"/>
                </a:solidFill>
              </a:rPr>
              <a:t>pat[u</a:t>
            </a:r>
            <a:r>
              <a:rPr lang="en-US" altLang="en-US" dirty="0">
                <a:solidFill>
                  <a:srgbClr val="FF0000"/>
                </a:solidFill>
              </a:rPr>
              <a:t>] </a:t>
            </a:r>
            <a:endParaRPr lang="en-US" altLang="en-US" dirty="0" smtClean="0">
              <a:solidFill>
                <a:srgbClr val="FF0000"/>
              </a:solidFill>
            </a:endParaRPr>
          </a:p>
          <a:p>
            <a:pPr lvl="1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n-US" altLang="en-US" dirty="0" smtClean="0">
                <a:solidFill>
                  <a:srgbClr val="FF0000"/>
                </a:solidFill>
              </a:rPr>
              <a:t>dis[u</a:t>
            </a:r>
            <a:r>
              <a:rPr lang="en-US" altLang="en-US" dirty="0">
                <a:solidFill>
                  <a:srgbClr val="FF0000"/>
                </a:solidFill>
              </a:rPr>
              <a:t>]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 the key for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comparison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then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place these triples into a </a:t>
            </a:r>
            <a:r>
              <a:rPr lang="en-US" altLang="en-US" dirty="0">
                <a:solidFill>
                  <a:srgbClr val="00B050"/>
                </a:solidFill>
              </a:rPr>
              <a:t>priority queue </a:t>
            </a:r>
            <a:endParaRPr lang="en-US" altLang="en-US" dirty="0" smtClean="0">
              <a:solidFill>
                <a:srgbClr val="00B050"/>
              </a:solidFill>
            </a:endParaRPr>
          </a:p>
          <a:p>
            <a:pPr lvl="1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Then we apply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altLang="en-US" dirty="0">
                <a:solidFill>
                  <a:srgbClr val="00B050"/>
                </a:solidFill>
              </a:rPr>
              <a:t>breadth-first-search </a:t>
            </a: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algorithm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93" y="277182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00B050"/>
                </a:solidFill>
              </a:rPr>
              <a:t>Improved</a:t>
            </a:r>
            <a:r>
              <a:rPr lang="en-US" altLang="en-US" dirty="0" smtClean="0"/>
              <a:t> Dijkstra’s Algorithm</a:t>
            </a:r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6488" y="2521044"/>
            <a:ext cx="7311455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Take the </a:t>
            </a:r>
            <a:r>
              <a:rPr lang="en-US" altLang="en-US" dirty="0">
                <a:solidFill>
                  <a:srgbClr val="00B050"/>
                </a:solidFill>
              </a:rPr>
              <a:t>start vertex </a:t>
            </a:r>
            <a:r>
              <a:rPr lang="en-US" altLang="en-US" dirty="0"/>
              <a:t>and place the </a:t>
            </a:r>
            <a:r>
              <a:rPr lang="en-US" altLang="en-US" dirty="0" smtClean="0"/>
              <a:t>triple(0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B050"/>
                </a:solidFill>
              </a:rPr>
              <a:t>s</a:t>
            </a:r>
            <a:r>
              <a:rPr lang="en-US" altLang="en-US" dirty="0"/>
              <a:t>, -1) into the priority </a:t>
            </a:r>
            <a:r>
              <a:rPr lang="en-US" altLang="en-US" dirty="0" smtClean="0"/>
              <a:t>queue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While the </a:t>
            </a:r>
            <a:r>
              <a:rPr lang="en-US" altLang="en-US" dirty="0">
                <a:solidFill>
                  <a:srgbClr val="00B050"/>
                </a:solidFill>
              </a:rPr>
              <a:t>priority queue </a:t>
            </a:r>
            <a:r>
              <a:rPr lang="en-US" altLang="en-US" dirty="0"/>
              <a:t>is not empty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Take the triple with the smallest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[u</a:t>
            </a:r>
            <a:r>
              <a:rPr lang="en-US" altLang="en-US" dirty="0"/>
              <a:t>] out of </a:t>
            </a:r>
            <a:r>
              <a:rPr lang="en-US" altLang="en-US" dirty="0" smtClean="0"/>
              <a:t>the queue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If u has not been visited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	Mark it visited and place (</a:t>
            </a:r>
            <a:r>
              <a:rPr lang="en-US" altLang="en-US" i="1" dirty="0" smtClean="0"/>
              <a:t>pat</a:t>
            </a:r>
            <a:r>
              <a:rPr lang="en-US" altLang="en-US" dirty="0" smtClean="0"/>
              <a:t>[u</a:t>
            </a:r>
            <a:r>
              <a:rPr lang="en-US" altLang="en-US" dirty="0"/>
              <a:t>], u) into </a:t>
            </a:r>
            <a:r>
              <a:rPr lang="en-US" altLang="en-US" dirty="0" smtClean="0"/>
              <a:t>result t</a:t>
            </a:r>
            <a:endParaRPr lang="en-US" altLang="en-US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	For all vertices, </a:t>
            </a:r>
            <a:r>
              <a:rPr lang="en-US" altLang="en-US" dirty="0" smtClean="0">
                <a:solidFill>
                  <a:srgbClr val="FF0000"/>
                </a:solidFill>
              </a:rPr>
              <a:t>v</a:t>
            </a:r>
            <a:r>
              <a:rPr lang="en-US" altLang="en-US" dirty="0" smtClean="0"/>
              <a:t>, </a:t>
            </a:r>
            <a:r>
              <a:rPr lang="en-US" altLang="en-US" dirty="0"/>
              <a:t>adjacent to u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en-US" dirty="0"/>
              <a:t>			Compute 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dirty="0" smtClean="0">
                <a:solidFill>
                  <a:srgbClr val="FF0000"/>
                </a:solidFill>
              </a:rPr>
              <a:t>v</a:t>
            </a:r>
            <a:r>
              <a:rPr lang="en-US" altLang="en-US" dirty="0" smtClean="0"/>
              <a:t>] </a:t>
            </a:r>
            <a:r>
              <a:rPr lang="en-US" altLang="en-US" dirty="0"/>
              <a:t>= </a:t>
            </a:r>
            <a:r>
              <a:rPr lang="en-US" altLang="en-US" dirty="0" smtClean="0"/>
              <a:t>dis[u</a:t>
            </a:r>
            <a:r>
              <a:rPr lang="en-US" altLang="en-US" dirty="0"/>
              <a:t>] + </a:t>
            </a:r>
            <a:r>
              <a:rPr lang="en-US" altLang="en-US" i="1" dirty="0" smtClean="0"/>
              <a:t>weigh</a:t>
            </a:r>
            <a:r>
              <a:rPr lang="en-US" altLang="en-US" dirty="0" smtClean="0"/>
              <a:t>(u</a:t>
            </a:r>
            <a:r>
              <a:rPr lang="en-US" altLang="en-US" dirty="0"/>
              <a:t>, </a:t>
            </a:r>
            <a:r>
              <a:rPr lang="en-US" altLang="en-US" dirty="0" smtClean="0">
                <a:solidFill>
                  <a:srgbClr val="FF0000"/>
                </a:solidFill>
              </a:rPr>
              <a:t>v</a:t>
            </a:r>
            <a:r>
              <a:rPr lang="en-US" altLang="en-US" dirty="0" smtClean="0"/>
              <a:t>) </a:t>
            </a:r>
            <a:r>
              <a:rPr lang="en-US" altLang="en-US" dirty="0"/>
              <a:t>and</a:t>
            </a:r>
            <a:br>
              <a:rPr lang="en-US" altLang="en-US" dirty="0"/>
            </a:br>
            <a:r>
              <a:rPr lang="en-US" altLang="en-US" dirty="0"/>
              <a:t>			place (</a:t>
            </a:r>
            <a:r>
              <a:rPr lang="en-US" altLang="en-US" i="1" dirty="0" smtClean="0"/>
              <a:t>dis</a:t>
            </a:r>
            <a:r>
              <a:rPr lang="en-US" altLang="en-US" dirty="0" smtClean="0"/>
              <a:t>[</a:t>
            </a:r>
            <a:r>
              <a:rPr lang="en-US" altLang="en-US" dirty="0" smtClean="0">
                <a:solidFill>
                  <a:srgbClr val="FF0000"/>
                </a:solidFill>
              </a:rPr>
              <a:t>v</a:t>
            </a:r>
            <a:r>
              <a:rPr lang="en-US" altLang="en-US" dirty="0"/>
              <a:t>], </a:t>
            </a:r>
            <a:r>
              <a:rPr lang="en-US" altLang="en-US" dirty="0" smtClean="0">
                <a:solidFill>
                  <a:srgbClr val="FF0000"/>
                </a:solidFill>
              </a:rPr>
              <a:t>v</a:t>
            </a:r>
            <a:r>
              <a:rPr lang="en-US" altLang="en-US" dirty="0" smtClean="0"/>
              <a:t>, </a:t>
            </a:r>
            <a:r>
              <a:rPr lang="en-US" altLang="en-US" dirty="0"/>
              <a:t>u) into the priority</a:t>
            </a:r>
            <a:br>
              <a:rPr lang="en-US" altLang="en-US" dirty="0"/>
            </a:br>
            <a:r>
              <a:rPr lang="en-US" altLang="en-US" dirty="0"/>
              <a:t>			</a:t>
            </a:r>
            <a:r>
              <a:rPr lang="en-US" altLang="en-US" dirty="0" smtClean="0"/>
              <a:t>queue</a:t>
            </a:r>
            <a:endParaRPr lang="en-US" altLang="en-US" dirty="0"/>
          </a:p>
          <a:p>
            <a:pPr marL="609600" indent="-609600">
              <a:lnSpc>
                <a:spcPct val="90000"/>
              </a:lnSpc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93" y="277182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Analysis of </a:t>
            </a:r>
            <a:r>
              <a:rPr lang="en-US" altLang="en-US" dirty="0" smtClean="0">
                <a:solidFill>
                  <a:srgbClr val="00B050"/>
                </a:solidFill>
              </a:rPr>
              <a:t>Improved</a:t>
            </a:r>
            <a:r>
              <a:rPr lang="en-US" altLang="en-US" dirty="0" smtClean="0"/>
              <a:t> Dijkstra’s Algorithm</a:t>
            </a:r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Assume that all edges get entered into the priority </a:t>
            </a:r>
            <a:r>
              <a:rPr lang="en-US" altLang="en-US" dirty="0" smtClean="0"/>
              <a:t>queue</a:t>
            </a:r>
            <a:endParaRPr lang="en-US" altLang="en-US" dirty="0"/>
          </a:p>
          <a:p>
            <a:pPr lvl="1"/>
            <a:r>
              <a:rPr lang="en-US" altLang="en-US" dirty="0"/>
              <a:t>Thus the </a:t>
            </a:r>
            <a:r>
              <a:rPr lang="en-US" altLang="en-US" dirty="0" smtClean="0"/>
              <a:t>loop </a:t>
            </a:r>
            <a:r>
              <a:rPr lang="en-US" altLang="en-US" dirty="0"/>
              <a:t>is executed </a:t>
            </a:r>
            <a:r>
              <a:rPr lang="en-US" altLang="en-US" dirty="0">
                <a:solidFill>
                  <a:srgbClr val="FF0000"/>
                </a:solidFill>
              </a:rPr>
              <a:t>|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>
                <a:solidFill>
                  <a:srgbClr val="FF0000"/>
                </a:solidFill>
              </a:rPr>
              <a:t>| </a:t>
            </a:r>
            <a:r>
              <a:rPr lang="en-US" altLang="en-US" dirty="0" smtClean="0"/>
              <a:t>times</a:t>
            </a:r>
            <a:endParaRPr lang="en-US" altLang="en-US" dirty="0"/>
          </a:p>
          <a:p>
            <a:pPr lvl="1"/>
            <a:r>
              <a:rPr lang="en-US" altLang="en-US" dirty="0"/>
              <a:t>If we use a heap for the priority queue,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each </a:t>
            </a:r>
            <a:r>
              <a:rPr lang="en-US" altLang="en-US" dirty="0"/>
              <a:t>insert and removal is </a:t>
            </a:r>
            <a:r>
              <a:rPr lang="en-US" altLang="en-US" dirty="0">
                <a:solidFill>
                  <a:srgbClr val="FF0000"/>
                </a:solidFill>
              </a:rPr>
              <a:t>log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|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 smtClean="0">
                <a:solidFill>
                  <a:srgbClr val="FF0000"/>
                </a:solidFill>
              </a:rPr>
              <a:t>|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r>
              <a:rPr lang="en-US" altLang="en-US" dirty="0"/>
              <a:t>Thus we have </a:t>
            </a:r>
            <a:r>
              <a:rPr lang="en-US" altLang="en-US" dirty="0">
                <a:solidFill>
                  <a:srgbClr val="FF0000"/>
                </a:solidFill>
              </a:rPr>
              <a:t>O(|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>
                <a:solidFill>
                  <a:srgbClr val="FF0000"/>
                </a:solidFill>
              </a:rPr>
              <a:t>| log |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 smtClean="0">
                <a:solidFill>
                  <a:srgbClr val="FF0000"/>
                </a:solidFill>
              </a:rPr>
              <a:t>|)</a:t>
            </a:r>
            <a:endParaRPr lang="en-US" altLang="en-US" dirty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93" y="277182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3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Minimum </a:t>
            </a:r>
            <a:r>
              <a:rPr lang="en-US" altLang="en-US" dirty="0"/>
              <a:t>Spanning </a:t>
            </a:r>
            <a:r>
              <a:rPr lang="en-US" altLang="en-US" dirty="0" smtClean="0"/>
              <a:t>Tree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spanning tree </a:t>
            </a:r>
            <a:r>
              <a:rPr lang="en-US" altLang="en-US" dirty="0">
                <a:cs typeface="Times New Roman" panose="02020603050405020304" pitchFamily="18" charset="0"/>
              </a:rPr>
              <a:t>means all vertices must be connected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minimum spanning tree (MST) </a:t>
            </a:r>
            <a:r>
              <a:rPr lang="en-US" altLang="en-US" dirty="0" smtClean="0">
                <a:cs typeface="Times New Roman" panose="02020603050405020304" pitchFamily="18" charset="0"/>
              </a:rPr>
              <a:t>is </a:t>
            </a:r>
            <a:r>
              <a:rPr lang="en-US" altLang="en-US" dirty="0">
                <a:cs typeface="Times New Roman" panose="02020603050405020304" pitchFamily="18" charset="0"/>
              </a:rPr>
              <a:t>a subset of the edges of a connected, edge-weighted undirected graph that connects all the vertices together, </a:t>
            </a:r>
            <a:r>
              <a:rPr lang="en-US" alt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without any cycles </a:t>
            </a:r>
            <a:r>
              <a:rPr lang="en-US" altLang="en-US" dirty="0">
                <a:cs typeface="Times New Roman" panose="02020603050405020304" pitchFamily="18" charset="0"/>
              </a:rPr>
              <a:t>and with the </a:t>
            </a:r>
            <a:r>
              <a:rPr lang="en-US" altLang="en-US" dirty="0">
                <a:solidFill>
                  <a:srgbClr val="00B050"/>
                </a:solidFill>
                <a:cs typeface="Times New Roman" panose="02020603050405020304" pitchFamily="18" charset="0"/>
              </a:rPr>
              <a:t>minimum possible total edge </a:t>
            </a:r>
            <a:r>
              <a:rPr lang="en-US" altLang="en-US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weight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Let </a:t>
            </a:r>
            <a:r>
              <a:rPr lang="en-US" altLang="en-US" i="1" dirty="0">
                <a:cs typeface="Times New Roman" panose="02020603050405020304" pitchFamily="18" charset="0"/>
              </a:rPr>
              <a:t>G</a:t>
            </a:r>
            <a:r>
              <a:rPr lang="en-US" altLang="en-US" dirty="0">
                <a:cs typeface="Times New Roman" panose="02020603050405020304" pitchFamily="18" charset="0"/>
              </a:rPr>
              <a:t> = (</a:t>
            </a:r>
            <a:r>
              <a:rPr lang="en-US" altLang="en-US" i="1" dirty="0">
                <a:cs typeface="Times New Roman" panose="02020603050405020304" pitchFamily="18" charset="0"/>
              </a:rPr>
              <a:t>V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i="1" dirty="0">
                <a:cs typeface="Times New Roman" panose="02020603050405020304" pitchFamily="18" charset="0"/>
              </a:rPr>
              <a:t>E</a:t>
            </a:r>
            <a:r>
              <a:rPr lang="en-US" altLang="en-US" dirty="0">
                <a:cs typeface="Times New Roman" panose="02020603050405020304" pitchFamily="18" charset="0"/>
              </a:rPr>
              <a:t>) be an un-directed weighted </a:t>
            </a:r>
            <a:r>
              <a:rPr lang="en-US" altLang="en-US" dirty="0" smtClean="0">
                <a:cs typeface="Times New Roman" panose="02020603050405020304" pitchFamily="18" charset="0"/>
              </a:rPr>
              <a:t>graph</a:t>
            </a:r>
          </a:p>
          <a:p>
            <a:pPr lvl="1"/>
            <a:r>
              <a:rPr lang="en-US" altLang="en-US" dirty="0" smtClean="0">
                <a:cs typeface="Times New Roman" panose="02020603050405020304" pitchFamily="18" charset="0"/>
              </a:rPr>
              <a:t>Wish </a:t>
            </a:r>
            <a:r>
              <a:rPr lang="en-US" altLang="en-US" dirty="0">
                <a:cs typeface="Times New Roman" panose="02020603050405020304" pitchFamily="18" charset="0"/>
              </a:rPr>
              <a:t>to find an acyclic subset </a:t>
            </a:r>
            <a:r>
              <a:rPr lang="en-US" altLang="en-US" i="1" dirty="0">
                <a:cs typeface="Times New Roman" panose="02020603050405020304" pitchFamily="18" charset="0"/>
              </a:rPr>
              <a:t>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Í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cs typeface="Times New Roman" panose="02020603050405020304" pitchFamily="18" charset="0"/>
              </a:rPr>
              <a:t>E</a:t>
            </a:r>
            <a:r>
              <a:rPr lang="en-US" altLang="en-US" dirty="0">
                <a:cs typeface="Times New Roman" panose="02020603050405020304" pitchFamily="18" charset="0"/>
              </a:rPr>
              <a:t> such that </a:t>
            </a:r>
          </a:p>
          <a:p>
            <a:pPr marL="1371600" lvl="2" indent="-457200">
              <a:buNone/>
            </a:pPr>
            <a:r>
              <a:rPr lang="en-US" altLang="en-US" sz="2400" i="1" dirty="0"/>
              <a:t>w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2400" dirty="0"/>
              <a:t>) =  </a:t>
            </a:r>
            <a:r>
              <a:rPr lang="en-US" altLang="en-US" sz="2400" dirty="0">
                <a:cs typeface="Times New Roman" panose="02020603050405020304" pitchFamily="18" charset="0"/>
              </a:rPr>
              <a:t>∑</a:t>
            </a:r>
            <a:r>
              <a:rPr lang="en-US" altLang="en-US" sz="2400" baseline="-25000" dirty="0">
                <a:cs typeface="Times New Roman" panose="02020603050405020304" pitchFamily="18" charset="0"/>
              </a:rPr>
              <a:t>(</a:t>
            </a:r>
            <a:r>
              <a:rPr lang="en-US" altLang="en-US" sz="2400" i="1" baseline="-25000" dirty="0" err="1">
                <a:cs typeface="Times New Roman" panose="02020603050405020304" pitchFamily="18" charset="0"/>
              </a:rPr>
              <a:t>u,v</a:t>
            </a:r>
            <a:r>
              <a:rPr lang="en-US" altLang="en-US" sz="2400" i="1" baseline="-25000" dirty="0">
                <a:cs typeface="Times New Roman" panose="02020603050405020304" pitchFamily="18" charset="0"/>
              </a:rPr>
              <a:t>)</a:t>
            </a:r>
            <a:r>
              <a:rPr lang="en-US" altLang="en-US" sz="2400" baseline="-25000" dirty="0">
                <a:cs typeface="Times New Roman" panose="02020603050405020304" pitchFamily="18" charset="0"/>
              </a:rPr>
              <a:t> </a:t>
            </a:r>
            <a:r>
              <a:rPr lang="en-US" altLang="en-US" sz="2400" baseline="-25000" dirty="0">
                <a:latin typeface="Symbol" panose="05050102010706020507" pitchFamily="18" charset="2"/>
              </a:rPr>
              <a:t>Î</a:t>
            </a:r>
            <a:r>
              <a:rPr lang="en-US" altLang="en-US" sz="2400" i="1" baseline="-25000" dirty="0"/>
              <a:t>T</a:t>
            </a:r>
            <a:r>
              <a:rPr lang="en-US" altLang="en-US" sz="2400" dirty="0"/>
              <a:t> </a:t>
            </a:r>
            <a:r>
              <a:rPr lang="en-US" altLang="en-US" sz="2400" i="1" dirty="0" smtClean="0"/>
              <a:t>w</a:t>
            </a:r>
            <a:r>
              <a:rPr lang="en-US" altLang="en-US" sz="2400" dirty="0" smtClean="0"/>
              <a:t>(</a:t>
            </a:r>
            <a:r>
              <a:rPr lang="en-US" altLang="en-US" sz="2400" i="1" dirty="0" err="1" smtClean="0"/>
              <a:t>u</a:t>
            </a:r>
            <a:r>
              <a:rPr lang="en-US" altLang="en-US" sz="2400" dirty="0" err="1" smtClean="0"/>
              <a:t>,</a:t>
            </a:r>
            <a:r>
              <a:rPr lang="en-US" altLang="en-US" sz="2400" i="1" dirty="0" err="1" smtClean="0"/>
              <a:t>v</a:t>
            </a:r>
            <a:r>
              <a:rPr lang="en-US" altLang="en-US" sz="2400" dirty="0" smtClean="0"/>
              <a:t>)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is </a:t>
            </a:r>
            <a:r>
              <a:rPr lang="en-US" altLang="en-US" sz="2400" dirty="0">
                <a:cs typeface="Times New Roman" panose="02020603050405020304" pitchFamily="18" charset="0"/>
              </a:rPr>
              <a:t>the 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minimum</a:t>
            </a: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334" y="3274198"/>
            <a:ext cx="2831374" cy="28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Minimum </a:t>
            </a:r>
            <a:r>
              <a:rPr lang="en-US" altLang="en-US" dirty="0"/>
              <a:t>Spanning </a:t>
            </a:r>
            <a:r>
              <a:rPr lang="en-US" altLang="en-US" dirty="0" smtClean="0"/>
              <a:t>Tree Example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Removing the edge that are responsible for forming a cycle in a tree</a:t>
            </a:r>
          </a:p>
          <a:p>
            <a:pPr lvl="1"/>
            <a:endParaRPr lang="en-US" altLang="en-US" dirty="0" smtClean="0"/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094" y="2654883"/>
            <a:ext cx="5721508" cy="36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13" y="2692983"/>
            <a:ext cx="570988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Dijkstra’s Algorithm Minimum Spanning </a:t>
            </a:r>
            <a:r>
              <a:rPr lang="en-US" altLang="en-US" dirty="0" smtClean="0"/>
              <a:t>Tree Example</a:t>
            </a:r>
          </a:p>
          <a:p>
            <a:pPr lvl="1"/>
            <a:r>
              <a:rPr lang="en-US" altLang="en-US" dirty="0" smtClean="0"/>
              <a:t>Minimum spanning tree  </a:t>
            </a:r>
            <a:r>
              <a:rPr lang="en-US" altLang="en-US" dirty="0" smtClean="0">
                <a:solidFill>
                  <a:srgbClr val="00B050"/>
                </a:solidFill>
              </a:rPr>
              <a:t>conditions</a:t>
            </a:r>
            <a:endParaRPr lang="en-US" altLang="en-US" dirty="0">
              <a:solidFill>
                <a:srgbClr val="00B050"/>
              </a:solidFill>
            </a:endParaRPr>
          </a:p>
          <a:p>
            <a:pPr lvl="2"/>
            <a:r>
              <a:rPr lang="en-US" altLang="en-US" dirty="0" smtClean="0">
                <a:solidFill>
                  <a:srgbClr val="FF0000"/>
                </a:solidFill>
              </a:rPr>
              <a:t>G</a:t>
            </a:r>
            <a:r>
              <a:rPr lang="en-US" altLang="en-US" dirty="0">
                <a:solidFill>
                  <a:srgbClr val="FF0000"/>
                </a:solidFill>
              </a:rPr>
              <a:t>=(V, E) </a:t>
            </a:r>
            <a:r>
              <a:rPr lang="en-US" altLang="en-US" dirty="0"/>
              <a:t>must be </a:t>
            </a:r>
            <a:r>
              <a:rPr lang="en-US" altLang="en-US" dirty="0" smtClean="0"/>
              <a:t>directed</a:t>
            </a:r>
          </a:p>
          <a:p>
            <a:pPr lvl="2"/>
            <a:r>
              <a:rPr lang="en-US" altLang="en-US" dirty="0" smtClean="0"/>
              <a:t>Edge </a:t>
            </a:r>
            <a:r>
              <a:rPr lang="en-US" altLang="en-US" dirty="0" smtClean="0">
                <a:solidFill>
                  <a:srgbClr val="FF0000"/>
                </a:solidFill>
              </a:rPr>
              <a:t>weights</a:t>
            </a:r>
            <a:r>
              <a:rPr lang="en-US" altLang="en-US" dirty="0" smtClean="0"/>
              <a:t> must be </a:t>
            </a:r>
            <a:r>
              <a:rPr lang="en-US" altLang="en-US" dirty="0" smtClean="0">
                <a:solidFill>
                  <a:srgbClr val="00B050"/>
                </a:solidFill>
              </a:rPr>
              <a:t>non negative</a:t>
            </a:r>
            <a:endParaRPr lang="ms-MY" altLang="en-US" dirty="0">
              <a:solidFill>
                <a:srgbClr val="00B05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973157" y="4515017"/>
            <a:ext cx="540000" cy="540000"/>
            <a:chOff x="2196328" y="4417832"/>
            <a:chExt cx="540000" cy="540000"/>
          </a:xfrm>
        </p:grpSpPr>
        <p:sp>
          <p:nvSpPr>
            <p:cNvPr id="6" name="Oval 5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a</a:t>
              </a:r>
              <a:endParaRPr lang="en-MY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44816" y="3795880"/>
            <a:ext cx="540000" cy="540000"/>
            <a:chOff x="2196328" y="4417832"/>
            <a:chExt cx="540000" cy="540000"/>
          </a:xfrm>
        </p:grpSpPr>
        <p:sp>
          <p:nvSpPr>
            <p:cNvPr id="10" name="Oval 9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b</a:t>
              </a:r>
              <a:endParaRPr lang="en-MY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44816" y="5186530"/>
            <a:ext cx="540000" cy="540000"/>
            <a:chOff x="2196328" y="4417832"/>
            <a:chExt cx="540000" cy="540000"/>
          </a:xfrm>
        </p:grpSpPr>
        <p:sp>
          <p:nvSpPr>
            <p:cNvPr id="13" name="Oval 12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c</a:t>
              </a:r>
              <a:endParaRPr lang="en-MY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64128" y="3795880"/>
            <a:ext cx="540000" cy="540000"/>
            <a:chOff x="2196328" y="4417832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d</a:t>
              </a:r>
              <a:endParaRPr lang="en-MY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64128" y="5187729"/>
            <a:ext cx="540000" cy="540000"/>
            <a:chOff x="2196328" y="4417832"/>
            <a:chExt cx="540000" cy="540000"/>
          </a:xfrm>
        </p:grpSpPr>
        <p:sp>
          <p:nvSpPr>
            <p:cNvPr id="19" name="Oval 18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e</a:t>
              </a:r>
              <a:endParaRPr lang="en-MY" sz="2400" dirty="0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1477176" y="4124515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477176" y="4945137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6"/>
            <a:endCxn id="17" idx="1"/>
          </p:cNvCxnSpPr>
          <p:nvPr/>
        </p:nvCxnSpPr>
        <p:spPr>
          <a:xfrm flipV="1">
            <a:off x="3284816" y="4049027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284816" y="5456530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244072" y="4252106"/>
            <a:ext cx="1676391" cy="103945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230149" y="4317677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015837" y="4308844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129887" y="4308844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891762" y="4308844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94923" y="4139172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10</a:t>
            </a:r>
            <a:endParaRPr lang="en-MY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789567" y="5165606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5</a:t>
            </a:r>
            <a:endParaRPr lang="en-MY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2484178" y="4617426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3005947" y="4613788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3</a:t>
            </a:r>
            <a:endParaRPr lang="en-MY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632978" y="4636619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4</a:t>
            </a:r>
            <a:endParaRPr lang="en-MY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154747" y="4632981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6</a:t>
            </a:r>
            <a:endParaRPr lang="en-MY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3843597" y="373188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</a:t>
            </a:r>
            <a:endParaRPr lang="en-MY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3824816" y="5457440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810906" y="4459899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9</a:t>
            </a:r>
            <a:endParaRPr lang="en-MY" sz="14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7051374" y="4500052"/>
            <a:ext cx="540000" cy="540000"/>
            <a:chOff x="2196328" y="4417832"/>
            <a:chExt cx="540000" cy="540000"/>
          </a:xfrm>
        </p:grpSpPr>
        <p:sp>
          <p:nvSpPr>
            <p:cNvPr id="65" name="Oval 64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a</a:t>
              </a:r>
              <a:endParaRPr lang="en-MY" sz="24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823033" y="3780915"/>
            <a:ext cx="540000" cy="540000"/>
            <a:chOff x="2196328" y="4417832"/>
            <a:chExt cx="540000" cy="540000"/>
          </a:xfrm>
        </p:grpSpPr>
        <p:sp>
          <p:nvSpPr>
            <p:cNvPr id="68" name="Oval 67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b</a:t>
              </a:r>
              <a:endParaRPr lang="en-MY" sz="24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823033" y="5171565"/>
            <a:ext cx="540000" cy="540000"/>
            <a:chOff x="2196328" y="4417832"/>
            <a:chExt cx="540000" cy="540000"/>
          </a:xfrm>
        </p:grpSpPr>
        <p:sp>
          <p:nvSpPr>
            <p:cNvPr id="71" name="Oval 70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c</a:t>
              </a:r>
              <a:endParaRPr lang="en-MY" sz="24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0942345" y="3780915"/>
            <a:ext cx="540000" cy="540000"/>
            <a:chOff x="2196328" y="4417832"/>
            <a:chExt cx="540000" cy="540000"/>
          </a:xfrm>
        </p:grpSpPr>
        <p:sp>
          <p:nvSpPr>
            <p:cNvPr id="74" name="Oval 73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d</a:t>
              </a:r>
              <a:endParaRPr lang="en-MY" sz="24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0942345" y="5172764"/>
            <a:ext cx="540000" cy="540000"/>
            <a:chOff x="2196328" y="4417832"/>
            <a:chExt cx="540000" cy="540000"/>
          </a:xfrm>
        </p:grpSpPr>
        <p:sp>
          <p:nvSpPr>
            <p:cNvPr id="77" name="Oval 76"/>
            <p:cNvSpPr/>
            <p:nvPr/>
          </p:nvSpPr>
          <p:spPr>
            <a:xfrm>
              <a:off x="2196328" y="4417832"/>
              <a:ext cx="540000" cy="54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196328" y="4440146"/>
              <a:ext cx="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400" dirty="0" smtClean="0"/>
                <a:t>e</a:t>
              </a:r>
              <a:endParaRPr lang="en-MY" sz="2400" dirty="0"/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flipV="1">
            <a:off x="7555393" y="4109550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9322289" y="4237141"/>
            <a:ext cx="1676391" cy="103945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11308366" y="4302712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1094054" y="4293879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969979" y="4293879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>
            <a:off x="6159980" y="4620943"/>
            <a:ext cx="827636" cy="320286"/>
          </a:xfrm>
          <a:prstGeom prst="righ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9" name="TextBox 88"/>
          <p:cNvSpPr txBox="1"/>
          <p:nvPr/>
        </p:nvSpPr>
        <p:spPr>
          <a:xfrm>
            <a:off x="6132861" y="4616163"/>
            <a:ext cx="759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start</a:t>
            </a:r>
            <a:endParaRPr lang="en-MY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7873140" y="4124207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10</a:t>
            </a:r>
            <a:endParaRPr lang="en-MY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7867784" y="5150641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5</a:t>
            </a:r>
            <a:endParaRPr lang="en-MY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8562395" y="4602461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9084164" y="459882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3</a:t>
            </a:r>
            <a:endParaRPr lang="en-MY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10711195" y="4621654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4</a:t>
            </a:r>
            <a:endParaRPr lang="en-MY" sz="1400" dirty="0"/>
          </a:p>
        </p:txBody>
      </p:sp>
      <p:sp>
        <p:nvSpPr>
          <p:cNvPr id="95" name="TextBox 94"/>
          <p:cNvSpPr txBox="1"/>
          <p:nvPr/>
        </p:nvSpPr>
        <p:spPr>
          <a:xfrm>
            <a:off x="11232964" y="4618016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6</a:t>
            </a:r>
            <a:endParaRPr lang="en-MY" sz="1400" dirty="0"/>
          </a:p>
        </p:txBody>
      </p:sp>
      <p:sp>
        <p:nvSpPr>
          <p:cNvPr id="96" name="TextBox 95"/>
          <p:cNvSpPr txBox="1"/>
          <p:nvPr/>
        </p:nvSpPr>
        <p:spPr>
          <a:xfrm>
            <a:off x="9921814" y="3716918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</a:t>
            </a:r>
            <a:endParaRPr lang="en-MY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9903033" y="5442475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2</a:t>
            </a:r>
            <a:endParaRPr lang="en-MY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9889123" y="4444934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9</a:t>
            </a:r>
            <a:endParaRPr lang="en-MY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8864271" y="3508568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0" name="TextBox 99"/>
          <p:cNvSpPr txBox="1"/>
          <p:nvPr/>
        </p:nvSpPr>
        <p:spPr>
          <a:xfrm>
            <a:off x="10960576" y="3508568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1" name="TextBox 100"/>
          <p:cNvSpPr txBox="1"/>
          <p:nvPr/>
        </p:nvSpPr>
        <p:spPr>
          <a:xfrm>
            <a:off x="8862161" y="5659296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2" name="TextBox 101"/>
          <p:cNvSpPr txBox="1"/>
          <p:nvPr/>
        </p:nvSpPr>
        <p:spPr>
          <a:xfrm>
            <a:off x="10958466" y="5659296"/>
            <a:ext cx="49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dirty="0" smtClean="0"/>
              <a:t>∞</a:t>
            </a:r>
            <a:endParaRPr lang="en-MY" dirty="0"/>
          </a:p>
        </p:txBody>
      </p:sp>
      <p:sp>
        <p:nvSpPr>
          <p:cNvPr id="103" name="TextBox 102"/>
          <p:cNvSpPr txBox="1"/>
          <p:nvPr/>
        </p:nvSpPr>
        <p:spPr>
          <a:xfrm>
            <a:off x="8862161" y="337006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10</a:t>
            </a:r>
            <a:endParaRPr lang="en-MY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862161" y="5843962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5</a:t>
            </a:r>
            <a:endParaRPr lang="en-MY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8856180" y="3191005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8</a:t>
            </a:r>
            <a:endParaRPr lang="en-MY" sz="1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946409" y="3370063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14</a:t>
            </a:r>
            <a:endParaRPr lang="en-MY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0946409" y="5843962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7</a:t>
            </a:r>
            <a:endParaRPr lang="en-MY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0940428" y="3210630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13</a:t>
            </a:r>
            <a:endParaRPr lang="en-MY" sz="1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0942068" y="3053189"/>
            <a:ext cx="49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400" dirty="0" smtClean="0"/>
              <a:t>9</a:t>
            </a:r>
            <a:endParaRPr lang="en-MY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7555648" y="4928284"/>
            <a:ext cx="1267640" cy="51139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9363288" y="4032174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9363288" y="5439677"/>
            <a:ext cx="1579312" cy="1685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9208359" y="4291991"/>
            <a:ext cx="0" cy="90000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7555393" y="4930172"/>
            <a:ext cx="1267640" cy="51139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9363033" y="4034062"/>
            <a:ext cx="1579312" cy="168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9363033" y="5441565"/>
            <a:ext cx="1579312" cy="168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9208104" y="4293879"/>
            <a:ext cx="0" cy="9000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0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Prim’s Algorithm for Minimum Spanning </a:t>
            </a:r>
            <a:r>
              <a:rPr lang="en-US" altLang="en-US" dirty="0" smtClean="0">
                <a:solidFill>
                  <a:schemeClr val="tx1"/>
                </a:solidFill>
              </a:rPr>
              <a:t>Tree (MST)</a:t>
            </a:r>
          </a:p>
          <a:p>
            <a:pPr lvl="1"/>
            <a:r>
              <a:rPr lang="en-US" altLang="en-US" dirty="0">
                <a:solidFill>
                  <a:schemeClr val="tx1"/>
                </a:solidFill>
              </a:rPr>
              <a:t>The idea behind Prim’s </a:t>
            </a:r>
            <a:r>
              <a:rPr lang="en-US" altLang="en-US" dirty="0" smtClean="0">
                <a:solidFill>
                  <a:schemeClr val="tx1"/>
                </a:solidFill>
              </a:rPr>
              <a:t>algorithm</a:t>
            </a:r>
          </a:p>
          <a:p>
            <a:pPr lvl="2"/>
            <a:r>
              <a:rPr lang="en-US" altLang="en-US" dirty="0" smtClean="0">
                <a:solidFill>
                  <a:schemeClr val="tx1"/>
                </a:solidFill>
              </a:rPr>
              <a:t>Every </a:t>
            </a:r>
            <a:r>
              <a:rPr lang="en-US" altLang="en-US" dirty="0">
                <a:solidFill>
                  <a:schemeClr val="tx1"/>
                </a:solidFill>
              </a:rPr>
              <a:t>two disjoint subsets </a:t>
            </a:r>
            <a:r>
              <a:rPr lang="en-US" altLang="en-US" dirty="0" smtClean="0">
                <a:solidFill>
                  <a:schemeClr val="tx1"/>
                </a:solidFill>
              </a:rPr>
              <a:t>of </a:t>
            </a:r>
            <a:r>
              <a:rPr lang="en-US" altLang="en-US" dirty="0">
                <a:solidFill>
                  <a:schemeClr val="tx1"/>
                </a:solidFill>
              </a:rPr>
              <a:t>vertices must be connected to make a </a:t>
            </a:r>
            <a:r>
              <a:rPr lang="en-US" altLang="en-US" dirty="0">
                <a:solidFill>
                  <a:srgbClr val="00B050"/>
                </a:solidFill>
              </a:rPr>
              <a:t>Spanning </a:t>
            </a:r>
            <a:r>
              <a:rPr lang="en-US" altLang="en-US" dirty="0" smtClean="0">
                <a:solidFill>
                  <a:srgbClr val="00B050"/>
                </a:solidFill>
              </a:rPr>
              <a:t>Tree</a:t>
            </a:r>
            <a:endParaRPr lang="en-US" altLang="en-US" dirty="0">
              <a:solidFill>
                <a:schemeClr val="tx1"/>
              </a:solidFill>
            </a:endParaRPr>
          </a:p>
          <a:p>
            <a:pPr lvl="2"/>
            <a:r>
              <a:rPr lang="en-US" altLang="en-US" dirty="0" smtClean="0">
                <a:solidFill>
                  <a:schemeClr val="tx1"/>
                </a:solidFill>
              </a:rPr>
              <a:t>They </a:t>
            </a:r>
            <a:r>
              <a:rPr lang="en-US" altLang="en-US" dirty="0">
                <a:solidFill>
                  <a:schemeClr val="tx1"/>
                </a:solidFill>
              </a:rPr>
              <a:t>must be connected with the </a:t>
            </a:r>
            <a:r>
              <a:rPr lang="en-US" altLang="en-US" dirty="0">
                <a:solidFill>
                  <a:srgbClr val="00B050"/>
                </a:solidFill>
              </a:rPr>
              <a:t>minimum weight edge </a:t>
            </a:r>
            <a:r>
              <a:rPr lang="en-US" altLang="en-US" dirty="0">
                <a:solidFill>
                  <a:schemeClr val="tx1"/>
                </a:solidFill>
              </a:rPr>
              <a:t>to make it a </a:t>
            </a:r>
            <a:r>
              <a:rPr lang="en-US" altLang="en-US" dirty="0" smtClean="0">
                <a:solidFill>
                  <a:schemeClr val="tx1"/>
                </a:solidFill>
              </a:rPr>
              <a:t>MST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At </a:t>
            </a:r>
            <a:r>
              <a:rPr lang="en-US" altLang="en-US" dirty="0">
                <a:solidFill>
                  <a:schemeClr val="tx1"/>
                </a:solidFill>
              </a:rPr>
              <a:t>every step of Prim’s </a:t>
            </a:r>
            <a:r>
              <a:rPr lang="en-US" altLang="en-US" dirty="0" smtClean="0">
                <a:solidFill>
                  <a:schemeClr val="tx1"/>
                </a:solidFill>
              </a:rPr>
              <a:t>algorithm</a:t>
            </a:r>
          </a:p>
          <a:p>
            <a:pPr lvl="2"/>
            <a:r>
              <a:rPr lang="en-US" altLang="en-US" dirty="0" smtClean="0">
                <a:solidFill>
                  <a:schemeClr val="tx1"/>
                </a:solidFill>
              </a:rPr>
              <a:t>Find </a:t>
            </a:r>
            <a:r>
              <a:rPr lang="en-US" altLang="en-US" dirty="0">
                <a:solidFill>
                  <a:schemeClr val="tx1"/>
                </a:solidFill>
              </a:rPr>
              <a:t>a cut </a:t>
            </a:r>
            <a:r>
              <a:rPr lang="en-US" altLang="en-US" dirty="0" smtClean="0">
                <a:solidFill>
                  <a:schemeClr val="tx1"/>
                </a:solidFill>
              </a:rPr>
              <a:t>of </a:t>
            </a:r>
            <a:r>
              <a:rPr lang="en-US" altLang="en-US" dirty="0">
                <a:solidFill>
                  <a:schemeClr val="tx1"/>
                </a:solidFill>
              </a:rPr>
              <a:t>two </a:t>
            </a:r>
            <a:r>
              <a:rPr lang="en-US" altLang="en-US" dirty="0" smtClean="0">
                <a:solidFill>
                  <a:schemeClr val="tx1"/>
                </a:solidFill>
              </a:rPr>
              <a:t>sets (vertices </a:t>
            </a:r>
            <a:r>
              <a:rPr lang="en-US" altLang="en-US" dirty="0">
                <a:solidFill>
                  <a:schemeClr val="tx1"/>
                </a:solidFill>
              </a:rPr>
              <a:t>already included in MST and other </a:t>
            </a:r>
            <a:r>
              <a:rPr lang="en-US" altLang="en-US" dirty="0" smtClean="0">
                <a:solidFill>
                  <a:schemeClr val="tx1"/>
                </a:solidFill>
              </a:rPr>
              <a:t>not included varices contains)</a:t>
            </a:r>
          </a:p>
          <a:p>
            <a:pPr lvl="2"/>
            <a:r>
              <a:rPr lang="en-US" altLang="en-US" dirty="0" smtClean="0">
                <a:solidFill>
                  <a:schemeClr val="tx1"/>
                </a:solidFill>
              </a:rPr>
              <a:t>Pick </a:t>
            </a:r>
            <a:r>
              <a:rPr lang="en-US" altLang="en-US" dirty="0">
                <a:solidFill>
                  <a:schemeClr val="tx1"/>
                </a:solidFill>
              </a:rPr>
              <a:t>the minimum weight edge from the cut and include this vertex to MST Set (the set that contains already included vertices</a:t>
            </a:r>
            <a:r>
              <a:rPr lang="en-US" altLang="en-US" dirty="0" smtClean="0">
                <a:solidFill>
                  <a:schemeClr val="tx1"/>
                </a:solidFill>
              </a:rPr>
              <a:t>). In another words, choose the next lest costly edge that do not create cycle </a:t>
            </a:r>
          </a:p>
          <a:p>
            <a:pPr lvl="1"/>
            <a:r>
              <a:rPr lang="en-US" altLang="en-US" dirty="0" smtClean="0">
                <a:solidFill>
                  <a:schemeClr val="tx1"/>
                </a:solidFill>
              </a:rPr>
              <a:t>Example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ms-MY" altLang="en-US" sz="2000" dirty="0">
              <a:solidFill>
                <a:schemeClr val="tx1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4721917"/>
            <a:ext cx="4203700" cy="1545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0" y="1718901"/>
            <a:ext cx="19050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Undirected Graph</a:t>
            </a:r>
          </a:p>
          <a:p>
            <a:pPr lvl="1"/>
            <a:r>
              <a:rPr lang="ms-MY" altLang="en-US" sz="2000" dirty="0"/>
              <a:t>A graph whose every edge is undirected</a:t>
            </a:r>
          </a:p>
          <a:p>
            <a:pPr lvl="1"/>
            <a:r>
              <a:rPr lang="ms-MY" altLang="en-US" sz="2000" dirty="0"/>
              <a:t>If pairs of </a:t>
            </a:r>
            <a:r>
              <a:rPr lang="ms-MY" altLang="en-US" sz="2000" dirty="0">
                <a:solidFill>
                  <a:srgbClr val="00B050"/>
                </a:solidFill>
              </a:rPr>
              <a:t>vertices</a:t>
            </a:r>
            <a:r>
              <a:rPr lang="ms-MY" altLang="en-US" sz="2000" dirty="0"/>
              <a:t>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are unordered i.e a pair of </a:t>
            </a:r>
            <a:r>
              <a:rPr lang="ms-MY" altLang="en-US" sz="2000" dirty="0">
                <a:solidFill>
                  <a:srgbClr val="00B050"/>
                </a:solidFill>
              </a:rPr>
              <a:t>vertices</a:t>
            </a:r>
            <a:r>
              <a:rPr lang="ms-MY" altLang="en-US" sz="2000" dirty="0"/>
              <a:t>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is the same as the pair (</a:t>
            </a:r>
            <a:r>
              <a:rPr lang="ms-MY" altLang="en-US" sz="2000" dirty="0">
                <a:solidFill>
                  <a:srgbClr val="FF0000"/>
                </a:solidFill>
              </a:rPr>
              <a:t>v,u</a:t>
            </a:r>
            <a:r>
              <a:rPr lang="ms-MY" altLang="en-US" sz="2000" dirty="0"/>
              <a:t>) so, the vertices u and v are adjacent to each other and they are connected by the </a:t>
            </a:r>
            <a:r>
              <a:rPr lang="ms-MY" altLang="en-US" sz="2000" dirty="0">
                <a:solidFill>
                  <a:srgbClr val="00B050"/>
                </a:solidFill>
              </a:rPr>
              <a:t>undirected edge </a:t>
            </a:r>
            <a:r>
              <a:rPr lang="ms-MY" altLang="en-US" sz="2000" dirty="0"/>
              <a:t>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</a:t>
            </a:r>
          </a:p>
          <a:p>
            <a:pPr lvl="1"/>
            <a:r>
              <a:rPr lang="ms-MY" altLang="en-US" sz="2000" dirty="0"/>
              <a:t>The vertices </a:t>
            </a:r>
            <a:r>
              <a:rPr lang="ms-MY" altLang="en-US" sz="2000" dirty="0">
                <a:solidFill>
                  <a:srgbClr val="FF0000"/>
                </a:solidFill>
              </a:rPr>
              <a:t>u</a:t>
            </a:r>
            <a:r>
              <a:rPr lang="ms-MY" altLang="en-US" sz="2000" dirty="0"/>
              <a:t> and </a:t>
            </a:r>
            <a:r>
              <a:rPr lang="ms-MY" altLang="en-US" sz="2000" dirty="0">
                <a:solidFill>
                  <a:srgbClr val="FF0000"/>
                </a:solidFill>
              </a:rPr>
              <a:t>v</a:t>
            </a:r>
            <a:r>
              <a:rPr lang="ms-MY" altLang="en-US" sz="2000" dirty="0"/>
              <a:t> endpoints of the edge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so, </a:t>
            </a:r>
            <a:r>
              <a:rPr lang="ms-MY" altLang="en-US" sz="2000" dirty="0">
                <a:solidFill>
                  <a:srgbClr val="FF0000"/>
                </a:solidFill>
              </a:rPr>
              <a:t>u</a:t>
            </a:r>
            <a:r>
              <a:rPr lang="ms-MY" altLang="en-US" sz="2000" dirty="0"/>
              <a:t> and </a:t>
            </a:r>
            <a:r>
              <a:rPr lang="ms-MY" altLang="en-US" sz="2000" dirty="0">
                <a:solidFill>
                  <a:srgbClr val="FF0000"/>
                </a:solidFill>
              </a:rPr>
              <a:t>v</a:t>
            </a:r>
            <a:r>
              <a:rPr lang="ms-MY" altLang="en-US" sz="2000" dirty="0"/>
              <a:t> are incident to this edge; also the edge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is incident to its endpoints </a:t>
            </a:r>
            <a:r>
              <a:rPr lang="ms-MY" altLang="en-US" sz="2000" dirty="0">
                <a:solidFill>
                  <a:srgbClr val="FF0000"/>
                </a:solidFill>
              </a:rPr>
              <a:t>u</a:t>
            </a:r>
            <a:r>
              <a:rPr lang="ms-MY" altLang="en-US" sz="2000" dirty="0"/>
              <a:t> and </a:t>
            </a:r>
            <a:r>
              <a:rPr lang="ms-MY" altLang="en-US" sz="2000" dirty="0">
                <a:solidFill>
                  <a:srgbClr val="FF0000"/>
                </a:solidFill>
              </a:rPr>
              <a:t>v</a:t>
            </a:r>
            <a:endParaRPr lang="ms-MY" altLang="en-US" sz="2000" dirty="0"/>
          </a:p>
          <a:p>
            <a:pPr lvl="1"/>
            <a:r>
              <a:rPr lang="en-US" altLang="en-US" sz="2000" dirty="0" smtClean="0"/>
              <a:t>Label </a:t>
            </a:r>
            <a:r>
              <a:rPr lang="en-US" altLang="en-US" sz="2000" dirty="0"/>
              <a:t>vertices of a graph or a digraph with letters, integer numbers or if an application calls for it, use character strings.</a:t>
            </a:r>
          </a:p>
          <a:p>
            <a:pPr lvl="1"/>
            <a:r>
              <a:rPr lang="en-US" altLang="en-US" sz="2000" dirty="0" smtClean="0"/>
              <a:t>The figure has </a:t>
            </a:r>
            <a:r>
              <a:rPr lang="en-US" altLang="en-US" sz="2000" dirty="0"/>
              <a:t>six vertices and seven edges:</a:t>
            </a:r>
          </a:p>
          <a:p>
            <a:pPr lvl="1">
              <a:buFontTx/>
              <a:buNone/>
            </a:pPr>
            <a:r>
              <a:rPr lang="en-US" altLang="en-US" sz="2000" dirty="0" smtClean="0"/>
              <a:t>    V </a:t>
            </a:r>
            <a:r>
              <a:rPr lang="en-US" altLang="en-US" sz="2000" dirty="0"/>
              <a:t>= {a, b, c, d, e, f}, </a:t>
            </a:r>
          </a:p>
          <a:p>
            <a:pPr lvl="1">
              <a:buFontTx/>
              <a:buNone/>
            </a:pPr>
            <a:r>
              <a:rPr lang="en-US" altLang="en-US" sz="2000" dirty="0" smtClean="0"/>
              <a:t>    E </a:t>
            </a:r>
            <a:r>
              <a:rPr lang="en-US" altLang="en-US" sz="2000" dirty="0"/>
              <a:t>= {(a, c), (a, d), (b, c), (b, f), (c, e), (d, e), (e, f</a:t>
            </a:r>
            <a:r>
              <a:rPr lang="en-US" altLang="en-US" sz="2000" dirty="0" smtClean="0"/>
              <a:t>)}</a:t>
            </a:r>
            <a:endParaRPr lang="en-US" altLang="en-US" sz="2000" dirty="0"/>
          </a:p>
          <a:p>
            <a:pPr lvl="1" algn="just"/>
            <a:endParaRPr lang="en-US" dirty="0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6995159" y="4169615"/>
            <a:ext cx="3276600" cy="2119313"/>
            <a:chOff x="624" y="912"/>
            <a:chExt cx="2064" cy="1335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624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1404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24" y="1872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1404" y="1872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960" y="1152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768" y="1344"/>
              <a:ext cx="0" cy="5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960" y="2016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548" y="1344"/>
              <a:ext cx="0" cy="5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662" y="1464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960" y="912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960" y="201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1044" y="129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1584" y="1440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2152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2152" y="1872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 dirty="0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2296" y="1344"/>
              <a:ext cx="0" cy="5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30"/>
            <p:cNvSpPr txBox="1">
              <a:spLocks noChangeArrowheads="1"/>
            </p:cNvSpPr>
            <p:nvPr/>
          </p:nvSpPr>
          <p:spPr bwMode="auto">
            <a:xfrm>
              <a:off x="2190" y="1464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3"/>
            <p:cNvSpPr txBox="1">
              <a:spLocks noChangeArrowheads="1"/>
            </p:cNvSpPr>
            <p:nvPr/>
          </p:nvSpPr>
          <p:spPr bwMode="auto">
            <a:xfrm>
              <a:off x="2572" y="129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" name="Line 37"/>
            <p:cNvSpPr>
              <a:spLocks noChangeShapeType="1"/>
            </p:cNvSpPr>
            <p:nvPr/>
          </p:nvSpPr>
          <p:spPr bwMode="auto">
            <a:xfrm>
              <a:off x="1728" y="1152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38"/>
            <p:cNvSpPr>
              <a:spLocks noChangeShapeType="1"/>
            </p:cNvSpPr>
            <p:nvPr/>
          </p:nvSpPr>
          <p:spPr bwMode="auto">
            <a:xfrm>
              <a:off x="1728" y="2016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695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Prim’s Algorithm</a:t>
            </a:r>
            <a:endParaRPr lang="ms-MY" altLang="en-US" sz="2000" dirty="0">
              <a:solidFill>
                <a:schemeClr val="tx1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5231" y="2241230"/>
            <a:ext cx="9010619" cy="400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</a:rPr>
              <a:t>	Initialize </a:t>
            </a:r>
            <a:r>
              <a:rPr lang="en-US" altLang="en-US" sz="1600" i="1" dirty="0" err="1" smtClean="0">
                <a:solidFill>
                  <a:srgbClr val="00B050"/>
                </a:solidFill>
                <a:latin typeface="Times New Roman" panose="02020603050405020304" pitchFamily="18" charset="0"/>
              </a:rPr>
              <a:t>Sta</a:t>
            </a:r>
            <a:r>
              <a:rPr lang="en-US" altLang="en-US" sz="1600" i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[]</a:t>
            </a:r>
            <a:r>
              <a:rPr lang="en-US" altLang="en-US" sz="1600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</a:rPr>
              <a:t>with the start vertex, </a:t>
            </a:r>
            <a:r>
              <a:rPr lang="en-US" altLang="en-US" sz="1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1600" dirty="0">
                <a:latin typeface="Times New Roman" panose="02020603050405020304" pitchFamily="18" charset="0"/>
              </a:rPr>
              <a:t>, and 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Rem[] 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with </a:t>
            </a:r>
            <a:r>
              <a:rPr lang="en-US" altLang="en-US" sz="1600" dirty="0">
                <a:latin typeface="Times New Roman" panose="02020603050405020304" pitchFamily="18" charset="0"/>
              </a:rPr>
              <a:t>the remaining 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vertices</a:t>
            </a:r>
            <a:r>
              <a:rPr lang="en-US" altLang="en-US" sz="1600" dirty="0" smtClean="0"/>
              <a:t>, </a:t>
            </a:r>
            <a:r>
              <a:rPr lang="en-US" altLang="en-US" sz="1600" dirty="0" smtClean="0">
                <a:solidFill>
                  <a:srgbClr val="FF0000"/>
                </a:solidFill>
              </a:rPr>
              <a:t>r </a:t>
            </a:r>
            <a:r>
              <a:rPr lang="en-US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which </a:t>
            </a:r>
            <a:r>
              <a:rPr lang="en-US" altLang="en-US" sz="1600" dirty="0">
                <a:latin typeface="Times New Roman" panose="02020603050405020304" pitchFamily="18" charset="0"/>
              </a:rPr>
              <a:t>(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v-</a:t>
            </a:r>
            <a:r>
              <a:rPr lang="en-US" altLang="en-US" sz="1600" dirty="0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rPr>
              <a:t>=</a:t>
            </a:r>
            <a:r>
              <a:rPr lang="en-US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>
                <a:latin typeface="Times New Roman" panose="02020603050405020304" pitchFamily="18" charset="0"/>
              </a:rPr>
              <a:t>)</a:t>
            </a:r>
          </a:p>
          <a:p>
            <a:pPr>
              <a:buFontTx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</a:rPr>
              <a:t>	for all 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</a:rPr>
              <a:t>in </a:t>
            </a:r>
            <a:r>
              <a:rPr lang="en-US" alt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Rem[] </a:t>
            </a:r>
            <a:endParaRPr lang="en-US" altLang="en-US" sz="1600" i="1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</a:rPr>
              <a:t>		Set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pat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] </a:t>
            </a:r>
            <a:r>
              <a:rPr lang="en-US" altLang="en-US" sz="1600" dirty="0">
                <a:latin typeface="Times New Roman" panose="02020603050405020304" pitchFamily="18" charset="0"/>
              </a:rPr>
              <a:t>to </a:t>
            </a:r>
            <a:r>
              <a:rPr lang="en-US" altLang="en-US" sz="1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</a:p>
          <a:p>
            <a:pPr>
              <a:buFontTx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</a:rPr>
              <a:t>		if there is an edge (</a:t>
            </a:r>
            <a:r>
              <a:rPr lang="en-US" altLang="en-US" sz="1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)</a:t>
            </a: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</a:rPr>
              <a:t>			Set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dis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v</a:t>
            </a:r>
            <a:r>
              <a:rPr lang="en-US" altLang="en-US" sz="1600" dirty="0">
                <a:latin typeface="Times New Roman" panose="02020603050405020304" pitchFamily="18" charset="0"/>
              </a:rPr>
              <a:t>] to </a:t>
            </a:r>
            <a:r>
              <a:rPr lang="en-US" altLang="en-US" sz="1600" i="1" dirty="0">
                <a:latin typeface="Times New Roman" panose="02020603050405020304" pitchFamily="18" charset="0"/>
              </a:rPr>
              <a:t>w</a:t>
            </a:r>
            <a:r>
              <a:rPr lang="en-US" altLang="en-US" sz="1600" dirty="0">
                <a:latin typeface="Times New Roman" panose="02020603050405020304" pitchFamily="18" charset="0"/>
              </a:rPr>
              <a:t>(</a:t>
            </a:r>
            <a:r>
              <a:rPr lang="en-US" altLang="en-US" sz="1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s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)</a:t>
            </a:r>
            <a:endParaRPr lang="en-US" altLang="en-US" sz="1600" dirty="0">
              <a:latin typeface="Times New Roman" panose="02020603050405020304" pitchFamily="18" charset="0"/>
            </a:endParaRPr>
          </a:p>
          <a:p>
            <a:r>
              <a:rPr lang="en-US" altLang="en-US" sz="1600" dirty="0">
                <a:latin typeface="Times New Roman" panose="02020603050405020304" pitchFamily="18" charset="0"/>
              </a:rPr>
              <a:t>		else</a:t>
            </a: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	Set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dis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] </a:t>
            </a:r>
            <a:r>
              <a:rPr lang="en-US" altLang="en-US" sz="1600" dirty="0">
                <a:latin typeface="Times New Roman" panose="02020603050405020304" pitchFamily="18" charset="0"/>
              </a:rPr>
              <a:t>to </a:t>
            </a:r>
            <a:r>
              <a:rPr lang="en-US" altLang="en-US" sz="1600" dirty="0">
                <a:latin typeface="Symbol" panose="05050102010706020507" pitchFamily="18" charset="2"/>
              </a:rPr>
              <a:t>¥</a:t>
            </a: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while </a:t>
            </a:r>
            <a:r>
              <a:rPr lang="en-US" alt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Rem[] 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is </a:t>
            </a:r>
            <a:r>
              <a:rPr lang="en-US" altLang="en-US" sz="1600" dirty="0">
                <a:latin typeface="Times New Roman" panose="02020603050405020304" pitchFamily="18" charset="0"/>
              </a:rPr>
              <a:t>not empty</a:t>
            </a: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for 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all </a:t>
            </a:r>
            <a:r>
              <a:rPr lang="en-US" altLang="en-US" sz="1600" dirty="0"/>
              <a:t>unvisited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1600" i="1" dirty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 in </a:t>
            </a:r>
            <a:r>
              <a:rPr lang="en-US" alt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Rem[] 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, </a:t>
            </a:r>
            <a:r>
              <a:rPr lang="en-US" altLang="en-US" sz="1600" dirty="0">
                <a:latin typeface="Times New Roman" panose="02020603050405020304" pitchFamily="18" charset="0"/>
              </a:rPr>
              <a:t>find the smallest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dis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]</a:t>
            </a: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Remove </a:t>
            </a:r>
            <a:r>
              <a:rPr lang="en-US" altLang="en-US" sz="1600" i="1" dirty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 from </a:t>
            </a:r>
            <a:r>
              <a:rPr lang="en-US" alt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Rem[] 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and </a:t>
            </a:r>
            <a:r>
              <a:rPr lang="en-US" altLang="en-US" sz="1600" dirty="0">
                <a:latin typeface="Times New Roman" panose="02020603050405020304" pitchFamily="18" charset="0"/>
              </a:rPr>
              <a:t>add it to </a:t>
            </a:r>
            <a:r>
              <a:rPr lang="en-US" altLang="en-US" sz="1600" i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Sta</a:t>
            </a:r>
            <a:r>
              <a:rPr lang="en-US" altLang="en-US" sz="1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[]</a:t>
            </a:r>
            <a:r>
              <a:rPr lang="en-US" altLang="en-US" sz="1600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endParaRPr lang="en-US" altLang="en-US" sz="1600" dirty="0" smtClean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Insert the edge (</a:t>
            </a:r>
            <a:r>
              <a:rPr lang="en-US" altLang="en-US" sz="1600" i="1" dirty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pat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]) into the spanning tree.</a:t>
            </a: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for all </a:t>
            </a:r>
            <a:r>
              <a:rPr lang="en-US" altLang="en-US" sz="1600" i="1" dirty="0">
                <a:latin typeface="Times New Roman" panose="02020603050405020304" pitchFamily="18" charset="0"/>
              </a:rPr>
              <a:t>v</a:t>
            </a:r>
            <a:r>
              <a:rPr lang="en-US" altLang="en-US" sz="1600" dirty="0">
                <a:latin typeface="Times New Roman" panose="02020603050405020304" pitchFamily="18" charset="0"/>
              </a:rPr>
              <a:t> adjacent to </a:t>
            </a:r>
            <a:r>
              <a:rPr lang="en-US" altLang="en-US" sz="1600" i="1" dirty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 in </a:t>
            </a:r>
            <a:r>
              <a:rPr lang="en-US" alt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Rem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[]</a:t>
            </a: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	if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weight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) </a:t>
            </a:r>
            <a:r>
              <a:rPr lang="en-US" altLang="en-US" sz="1600" dirty="0">
                <a:latin typeface="Times New Roman" panose="02020603050405020304" pitchFamily="18" charset="0"/>
              </a:rPr>
              <a:t>&lt;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dis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]</a:t>
            </a: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		Set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dis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] </a:t>
            </a:r>
            <a:r>
              <a:rPr lang="en-US" altLang="en-US" sz="1600" dirty="0">
                <a:latin typeface="Times New Roman" panose="02020603050405020304" pitchFamily="18" charset="0"/>
              </a:rPr>
              <a:t>to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weight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(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, 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)</a:t>
            </a: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buFontTx/>
              <a:buAutoNum type="arabicPeriod" startAt="6"/>
            </a:pPr>
            <a:r>
              <a:rPr lang="en-US" altLang="en-US" sz="1600" dirty="0">
                <a:latin typeface="Times New Roman" panose="02020603050405020304" pitchFamily="18" charset="0"/>
              </a:rPr>
              <a:t>				Set </a:t>
            </a:r>
            <a:r>
              <a:rPr lang="en-US" altLang="en-US" sz="1600" i="1" dirty="0" smtClean="0">
                <a:latin typeface="Times New Roman" panose="02020603050405020304" pitchFamily="18" charset="0"/>
              </a:rPr>
              <a:t>path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[</a:t>
            </a:r>
            <a:r>
              <a:rPr lang="en-US" altLang="en-US" sz="16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1600" dirty="0" smtClean="0">
                <a:latin typeface="Times New Roman" panose="02020603050405020304" pitchFamily="18" charset="0"/>
              </a:rPr>
              <a:t>] </a:t>
            </a:r>
            <a:r>
              <a:rPr lang="en-US" altLang="en-US" sz="1600" dirty="0">
                <a:latin typeface="Times New Roman" panose="02020603050405020304" pitchFamily="18" charset="0"/>
              </a:rPr>
              <a:t>to </a:t>
            </a:r>
            <a:r>
              <a:rPr lang="en-US" altLang="en-US" sz="1600" i="1" dirty="0">
                <a:latin typeface="Times New Roman" panose="02020603050405020304" pitchFamily="18" charset="0"/>
              </a:rPr>
              <a:t>u</a:t>
            </a:r>
            <a:r>
              <a:rPr lang="en-US" altLang="en-US" sz="1600" dirty="0">
                <a:latin typeface="Times New Roman" panose="02020603050405020304" pitchFamily="18" charset="0"/>
              </a:rPr>
              <a:t>.</a:t>
            </a:r>
          </a:p>
          <a:p>
            <a:pPr marL="609600" indent="-609600">
              <a:lnSpc>
                <a:spcPct val="90000"/>
              </a:lnSpc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7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Prim’s Algorithm for </a:t>
            </a:r>
            <a:r>
              <a:rPr lang="en-US" altLang="en-US" dirty="0" smtClean="0"/>
              <a:t>Minimum </a:t>
            </a:r>
            <a:r>
              <a:rPr lang="en-US" altLang="en-US" dirty="0"/>
              <a:t>Spanning </a:t>
            </a:r>
            <a:r>
              <a:rPr lang="en-US" altLang="en-US" dirty="0" smtClean="0"/>
              <a:t>Tree Example</a:t>
            </a: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6" name="Picture 3" descr="KWC12_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1" y="3010443"/>
            <a:ext cx="2480602" cy="23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KWC12_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36" y="3260815"/>
            <a:ext cx="9107558" cy="223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16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Greedy Algorithm for Graph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941" y="1754234"/>
            <a:ext cx="11035240" cy="4351338"/>
          </a:xfrm>
        </p:spPr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Analysis of Prim’s </a:t>
            </a:r>
            <a:r>
              <a:rPr lang="en-US" altLang="en-US" dirty="0" smtClean="0">
                <a:solidFill>
                  <a:schemeClr val="tx1"/>
                </a:solidFill>
              </a:rPr>
              <a:t>Algorithm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The outer loop is executed </a:t>
            </a:r>
            <a:r>
              <a:rPr lang="en-US" altLang="en-US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v</a:t>
            </a:r>
            <a:r>
              <a:rPr lang="en-US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-1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</a:rPr>
              <a:t>times, each time adding an edge</a:t>
            </a:r>
          </a:p>
          <a:p>
            <a:pPr lvl="1"/>
            <a:r>
              <a:rPr lang="en-US" altLang="en-US" dirty="0">
                <a:cs typeface="Times New Roman" panose="02020603050405020304" pitchFamily="18" charset="0"/>
              </a:rPr>
              <a:t>There are two </a:t>
            </a:r>
            <a:r>
              <a:rPr lang="en-US" altLang="en-US" dirty="0" smtClean="0">
                <a:cs typeface="Times New Roman" panose="02020603050405020304" pitchFamily="18" charset="0"/>
              </a:rPr>
              <a:t>inner </a:t>
            </a:r>
            <a:r>
              <a:rPr lang="en-US" altLang="en-US" dirty="0">
                <a:cs typeface="Times New Roman" panose="02020603050405020304" pitchFamily="18" charset="0"/>
              </a:rPr>
              <a:t>loops: </a:t>
            </a:r>
          </a:p>
          <a:p>
            <a:pPr lvl="2"/>
            <a:r>
              <a:rPr lang="en-US" altLang="en-US" dirty="0" smtClean="0">
                <a:cs typeface="Times New Roman" panose="02020603050405020304" pitchFamily="18" charset="0"/>
              </a:rPr>
              <a:t>One </a:t>
            </a:r>
            <a:r>
              <a:rPr lang="en-US" altLang="en-US" dirty="0">
                <a:cs typeface="Times New Roman" panose="02020603050405020304" pitchFamily="18" charset="0"/>
              </a:rPr>
              <a:t>to find the minimum item in the remaining list, </a:t>
            </a:r>
          </a:p>
          <a:p>
            <a:pPr lvl="2"/>
            <a:r>
              <a:rPr lang="en-US" altLang="en-US" dirty="0" smtClean="0">
                <a:cs typeface="Times New Roman" panose="02020603050405020304" pitchFamily="18" charset="0"/>
              </a:rPr>
              <a:t>The </a:t>
            </a:r>
            <a:r>
              <a:rPr lang="en-US" altLang="en-US" dirty="0">
                <a:cs typeface="Times New Roman" panose="02020603050405020304" pitchFamily="18" charset="0"/>
              </a:rPr>
              <a:t>other to update the distances from nodes inside the set 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U</a:t>
            </a:r>
            <a:r>
              <a:rPr lang="en-US" altLang="en-US" dirty="0">
                <a:cs typeface="Times New Roman" panose="02020603050405020304" pitchFamily="18" charset="0"/>
              </a:rPr>
              <a:t> to nodes outside the set </a:t>
            </a:r>
            <a:r>
              <a:rPr lang="en-US" altLang="en-US" i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2"/>
            <a:r>
              <a:rPr lang="en-US" altLang="en-US" dirty="0">
                <a:cs typeface="Times New Roman" panose="02020603050405020304" pitchFamily="18" charset="0"/>
              </a:rPr>
              <a:t> These loops also run 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|V| </a:t>
            </a:r>
            <a:r>
              <a:rPr lang="en-US" altLang="en-US" dirty="0" smtClean="0">
                <a:cs typeface="Times New Roman" panose="02020603050405020304" pitchFamily="18" charset="0"/>
              </a:rPr>
              <a:t>times 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2"/>
            <a:r>
              <a:rPr lang="en-US" altLang="en-US" dirty="0">
                <a:cs typeface="Times New Roman" panose="02020603050405020304" pitchFamily="18" charset="0"/>
              </a:rPr>
              <a:t>Thus the implementation is </a:t>
            </a:r>
            <a:r>
              <a:rPr lang="en-US" altLang="en-US" b="1" i="1" dirty="0">
                <a:solidFill>
                  <a:srgbClr val="FF0000"/>
                </a:solidFill>
                <a:cs typeface="Times New Roman" panose="02020603050405020304" pitchFamily="18" charset="0"/>
              </a:rPr>
              <a:t>O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i="1" dirty="0">
                <a:solidFill>
                  <a:srgbClr val="FF0000"/>
                </a:solidFill>
                <a:cs typeface="Times New Roman" panose="02020603050405020304" pitchFamily="18" charset="0"/>
              </a:rPr>
              <a:t>|V|</a:t>
            </a:r>
            <a:r>
              <a:rPr lang="en-US" altLang="en-US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) </a:t>
            </a:r>
            <a:r>
              <a:rPr lang="en-US" altLang="en-US" dirty="0" smtClean="0">
                <a:cs typeface="Times New Roman" panose="02020603050405020304" pitchFamily="18" charset="0"/>
              </a:rPr>
              <a:t>assuming </a:t>
            </a:r>
            <a:r>
              <a:rPr lang="en-US" altLang="en-US" dirty="0">
                <a:cs typeface="Times New Roman" panose="02020603050405020304" pitchFamily="18" charset="0"/>
              </a:rPr>
              <a:t>that the adjacency matrix representation of the graph is </a:t>
            </a:r>
            <a:r>
              <a:rPr lang="en-US" altLang="en-US" dirty="0" smtClean="0">
                <a:cs typeface="Times New Roman" panose="02020603050405020304" pitchFamily="18" charset="0"/>
              </a:rPr>
              <a:t>used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2"/>
            <a:r>
              <a:rPr lang="en-US" altLang="en-US" dirty="0">
                <a:cs typeface="Times New Roman" panose="02020603050405020304" pitchFamily="18" charset="0"/>
              </a:rPr>
              <a:t>If we could improve upon the find minimum and update distance operations to say 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log |V|</a:t>
            </a:r>
            <a:r>
              <a:rPr lang="en-US" altLang="en-US" dirty="0">
                <a:cs typeface="Times New Roman" panose="02020603050405020304" pitchFamily="18" charset="0"/>
              </a:rPr>
              <a:t>, this could be improved to 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O(|</a:t>
            </a:r>
            <a:r>
              <a:rPr lang="en-US" alt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E|log|V</a:t>
            </a:r>
            <a:r>
              <a:rPr lang="en-US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|) </a:t>
            </a:r>
            <a:endParaRPr lang="en-US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2"/>
            <a:r>
              <a:rPr lang="en-US" altLang="en-US" dirty="0">
                <a:cs typeface="Times New Roman" panose="02020603050405020304" pitchFamily="18" charset="0"/>
              </a:rPr>
              <a:t>Computer science researchers have developed advanced priority queue implementations that give 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O(|E| + |V| log |V|) </a:t>
            </a:r>
            <a:r>
              <a:rPr lang="en-US" altLang="en-US" dirty="0">
                <a:cs typeface="Times New Roman" panose="02020603050405020304" pitchFamily="18" charset="0"/>
              </a:rPr>
              <a:t>or better </a:t>
            </a:r>
            <a:r>
              <a:rPr lang="en-US" altLang="en-US" dirty="0" smtClean="0">
                <a:cs typeface="Times New Roman" panose="02020603050405020304" pitchFamily="18" charset="0"/>
              </a:rPr>
              <a:t>performance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endParaRPr lang="ms-MY" altLang="en-US" sz="2000" dirty="0">
              <a:solidFill>
                <a:schemeClr val="tx1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7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Graph: Tutorial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Use Dijkstra’s algorithm to find the shortest path of the following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57" y="2392107"/>
            <a:ext cx="7247248" cy="35055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6824" y="5987018"/>
            <a:ext cx="1066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Reference</a:t>
            </a:r>
            <a:r>
              <a:rPr lang="en-US" dirty="0"/>
              <a:t>: Dijkstra’s shortest path algorithm | Greedy Algo-7- </a:t>
            </a:r>
            <a:r>
              <a:rPr lang="en-US" dirty="0" err="1"/>
              <a:t>GeeksforGeeks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Graph: Tutorial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Use Prim’s Minimum Spanning Tree (MST) </a:t>
            </a:r>
            <a:r>
              <a:rPr lang="en-US" dirty="0" smtClean="0"/>
              <a:t>algorithm to simplify the following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17" y="2356125"/>
            <a:ext cx="7247248" cy="35055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6824" y="5987018"/>
            <a:ext cx="10668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Reference: Prim’s Minimum Spanning Tree (MST) | Greedy Algo-5 </a:t>
            </a:r>
            <a:r>
              <a:rPr lang="en-US" dirty="0"/>
              <a:t>- </a:t>
            </a:r>
            <a:r>
              <a:rPr lang="en-US" dirty="0" err="1"/>
              <a:t>GeeksforGeeks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0490" y="4498384"/>
            <a:ext cx="10515600" cy="1181287"/>
          </a:xfrm>
        </p:spPr>
        <p:txBody>
          <a:bodyPr>
            <a:normAutofit/>
          </a:bodyPr>
          <a:lstStyle/>
          <a:p>
            <a:r>
              <a:rPr lang="en-US" sz="7200" b="1" dirty="0"/>
              <a:t>Thank You</a:t>
            </a:r>
          </a:p>
        </p:txBody>
      </p:sp>
      <p:sp>
        <p:nvSpPr>
          <p:cNvPr id="5" name="Rectangle 4"/>
          <p:cNvSpPr/>
          <p:nvPr/>
        </p:nvSpPr>
        <p:spPr>
          <a:xfrm>
            <a:off x="376518" y="235257"/>
            <a:ext cx="105066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44546A">
                    <a:lumMod val="50000"/>
                  </a:srgbClr>
                </a:solidFill>
                <a:latin typeface="Adobe Garamond Pro" panose="02020502060506020403" pitchFamily="18" charset="0"/>
                <a:ea typeface="+mj-ea"/>
                <a:cs typeface="+mj-cs"/>
              </a:rPr>
              <a:t>ALGORITHM </a:t>
            </a:r>
            <a:r>
              <a:rPr lang="en-US" sz="4400" b="1">
                <a:solidFill>
                  <a:srgbClr val="44546A">
                    <a:lumMod val="50000"/>
                  </a:srgbClr>
                </a:solidFill>
                <a:latin typeface="Adobe Garamond Pro" panose="02020502060506020403" pitchFamily="18" charset="0"/>
                <a:ea typeface="+mj-ea"/>
                <a:cs typeface="+mj-cs"/>
              </a:rPr>
              <a:t>&amp; </a:t>
            </a:r>
            <a:r>
              <a:rPr lang="en-US" sz="4400" b="1">
                <a:solidFill>
                  <a:srgbClr val="44546A">
                    <a:lumMod val="50000"/>
                  </a:srgbClr>
                </a:solidFill>
                <a:latin typeface="Adobe Garamond Pro" panose="02020502060506020403" pitchFamily="18" charset="0"/>
                <a:ea typeface="+mj-ea"/>
                <a:cs typeface="+mj-cs"/>
              </a:rPr>
              <a:t>COMPLEXITY</a:t>
            </a:r>
            <a:endParaRPr lang="en-MY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2" y="1084667"/>
            <a:ext cx="5172745" cy="52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 smtClean="0"/>
              <a:t>Graph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/>
              <a:t>Directed </a:t>
            </a:r>
            <a:r>
              <a:rPr lang="ms-MY" altLang="en-US" dirty="0" smtClean="0"/>
              <a:t>Graph </a:t>
            </a:r>
            <a:r>
              <a:rPr lang="ms-MY" altLang="en-US" dirty="0"/>
              <a:t>or </a:t>
            </a:r>
            <a:r>
              <a:rPr lang="ms-MY" altLang="en-US" dirty="0" smtClean="0"/>
              <a:t>Digraphs</a:t>
            </a:r>
            <a:endParaRPr lang="ms-MY" altLang="en-US" dirty="0"/>
          </a:p>
          <a:p>
            <a:pPr lvl="1"/>
            <a:r>
              <a:rPr lang="ms-MY" altLang="en-US" sz="2000" dirty="0"/>
              <a:t>A graph whose every edge is </a:t>
            </a:r>
            <a:r>
              <a:rPr lang="ms-MY" altLang="en-US" sz="2000" dirty="0" smtClean="0"/>
              <a:t>directed </a:t>
            </a:r>
            <a:endParaRPr lang="ms-MY" altLang="en-US" sz="2000" dirty="0"/>
          </a:p>
          <a:p>
            <a:pPr lvl="1"/>
            <a:r>
              <a:rPr lang="ms-MY" altLang="en-US" sz="2000" dirty="0"/>
              <a:t>If a pair is ordered or a pair of </a:t>
            </a:r>
            <a:r>
              <a:rPr lang="ms-MY" altLang="en-US" sz="2000" dirty="0">
                <a:solidFill>
                  <a:srgbClr val="00B050"/>
                </a:solidFill>
              </a:rPr>
              <a:t>vertices</a:t>
            </a:r>
            <a:r>
              <a:rPr lang="ms-MY" altLang="en-US" sz="2000" dirty="0"/>
              <a:t>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is not the same as the pair (</a:t>
            </a:r>
            <a:r>
              <a:rPr lang="ms-MY" altLang="en-US" sz="2000" dirty="0">
                <a:solidFill>
                  <a:srgbClr val="FF0000"/>
                </a:solidFill>
              </a:rPr>
              <a:t>v,u</a:t>
            </a:r>
            <a:r>
              <a:rPr lang="ms-MY" altLang="en-US" sz="2000" dirty="0"/>
              <a:t>) so, the </a:t>
            </a:r>
            <a:r>
              <a:rPr lang="ms-MY" altLang="en-US" sz="2000" dirty="0">
                <a:solidFill>
                  <a:srgbClr val="00B050"/>
                </a:solidFill>
              </a:rPr>
              <a:t>edge</a:t>
            </a:r>
            <a:r>
              <a:rPr lang="ms-MY" altLang="en-US" sz="2000" dirty="0"/>
              <a:t>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is directed from the vertex u, called the edge’s tail, to the </a:t>
            </a:r>
            <a:r>
              <a:rPr lang="ms-MY" altLang="en-US" sz="2000" dirty="0">
                <a:solidFill>
                  <a:srgbClr val="00B050"/>
                </a:solidFill>
              </a:rPr>
              <a:t>vertex</a:t>
            </a:r>
            <a:r>
              <a:rPr lang="ms-MY" altLang="en-US" sz="2000" dirty="0"/>
              <a:t> </a:t>
            </a:r>
            <a:r>
              <a:rPr lang="ms-MY" altLang="en-US" sz="2000" dirty="0">
                <a:solidFill>
                  <a:srgbClr val="FF0000"/>
                </a:solidFill>
              </a:rPr>
              <a:t>v</a:t>
            </a:r>
            <a:r>
              <a:rPr lang="ms-MY" altLang="en-US" sz="2000" dirty="0"/>
              <a:t>, called the edge’s </a:t>
            </a:r>
            <a:r>
              <a:rPr lang="ms-MY" altLang="en-US" sz="2000" dirty="0" smtClean="0"/>
              <a:t>head  </a:t>
            </a:r>
            <a:endParaRPr lang="ms-MY" altLang="en-US" sz="2000" dirty="0"/>
          </a:p>
          <a:p>
            <a:pPr lvl="1"/>
            <a:r>
              <a:rPr lang="ms-MY" altLang="en-US" sz="2000" dirty="0"/>
              <a:t>Also the </a:t>
            </a:r>
            <a:r>
              <a:rPr lang="ms-MY" altLang="en-US" sz="2000" dirty="0">
                <a:solidFill>
                  <a:srgbClr val="00B050"/>
                </a:solidFill>
              </a:rPr>
              <a:t>edge</a:t>
            </a:r>
            <a:r>
              <a:rPr lang="ms-MY" altLang="en-US" sz="2000" dirty="0"/>
              <a:t> (</a:t>
            </a:r>
            <a:r>
              <a:rPr lang="ms-MY" altLang="en-US" sz="2000" dirty="0">
                <a:solidFill>
                  <a:srgbClr val="FF0000"/>
                </a:solidFill>
              </a:rPr>
              <a:t>u,v</a:t>
            </a:r>
            <a:r>
              <a:rPr lang="ms-MY" altLang="en-US" sz="2000" dirty="0"/>
              <a:t>) leaves </a:t>
            </a:r>
            <a:r>
              <a:rPr lang="ms-MY" altLang="en-US" sz="2000" dirty="0">
                <a:solidFill>
                  <a:srgbClr val="FF0000"/>
                </a:solidFill>
              </a:rPr>
              <a:t>u</a:t>
            </a:r>
            <a:r>
              <a:rPr lang="ms-MY" altLang="en-US" sz="2000" dirty="0"/>
              <a:t> and enters </a:t>
            </a:r>
            <a:r>
              <a:rPr lang="ms-MY" altLang="en-US" sz="2000" dirty="0" smtClean="0">
                <a:solidFill>
                  <a:srgbClr val="FF0000"/>
                </a:solidFill>
              </a:rPr>
              <a:t>v</a:t>
            </a:r>
          </a:p>
          <a:p>
            <a:pPr lvl="1"/>
            <a:r>
              <a:rPr lang="en-US" altLang="en-US" sz="2000" dirty="0"/>
              <a:t>The figure has six vertices and eight </a:t>
            </a:r>
            <a:r>
              <a:rPr lang="en-US" altLang="en-US" sz="2000" dirty="0">
                <a:solidFill>
                  <a:srgbClr val="00B050"/>
                </a:solidFill>
              </a:rPr>
              <a:t>directed edges</a:t>
            </a:r>
            <a:r>
              <a:rPr lang="en-US" altLang="en-US" sz="2000" dirty="0"/>
              <a:t>:</a:t>
            </a:r>
          </a:p>
          <a:p>
            <a:pPr lvl="1"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1800" dirty="0"/>
              <a:t>V = {a, b, c, d, e, f}, </a:t>
            </a:r>
          </a:p>
          <a:p>
            <a:pPr lvl="1">
              <a:buNone/>
            </a:pPr>
            <a:r>
              <a:rPr lang="en-US" altLang="en-US" sz="1800" dirty="0" smtClean="0"/>
              <a:t>	E </a:t>
            </a:r>
            <a:r>
              <a:rPr lang="en-US" altLang="en-US" sz="1800" dirty="0"/>
              <a:t>= {(a, c), (b, c), (b, f), (c, e), (d, a), (d, e), (e, c), (e, f)}</a:t>
            </a:r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6827520" y="3960224"/>
            <a:ext cx="2959100" cy="1966913"/>
            <a:chOff x="3032" y="1008"/>
            <a:chExt cx="1864" cy="1239"/>
          </a:xfrm>
        </p:grpSpPr>
        <p:sp>
          <p:nvSpPr>
            <p:cNvPr id="9" name="Text Box 25"/>
            <p:cNvSpPr txBox="1">
              <a:spLocks noChangeArrowheads="1"/>
            </p:cNvSpPr>
            <p:nvPr/>
          </p:nvSpPr>
          <p:spPr bwMode="auto">
            <a:xfrm>
              <a:off x="4732" y="129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28"/>
            <p:cNvSpPr txBox="1">
              <a:spLocks noChangeArrowheads="1"/>
            </p:cNvSpPr>
            <p:nvPr/>
          </p:nvSpPr>
          <p:spPr bwMode="auto">
            <a:xfrm>
              <a:off x="3272" y="201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29"/>
            <p:cNvSpPr txBox="1">
              <a:spLocks noChangeArrowheads="1"/>
            </p:cNvSpPr>
            <p:nvPr/>
          </p:nvSpPr>
          <p:spPr bwMode="auto">
            <a:xfrm>
              <a:off x="3644" y="129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30"/>
            <p:cNvSpPr txBox="1">
              <a:spLocks noChangeArrowheads="1"/>
            </p:cNvSpPr>
            <p:nvPr/>
          </p:nvSpPr>
          <p:spPr bwMode="auto">
            <a:xfrm>
              <a:off x="4124" y="1440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" name="Oval 31"/>
            <p:cNvSpPr>
              <a:spLocks noChangeArrowheads="1"/>
            </p:cNvSpPr>
            <p:nvPr/>
          </p:nvSpPr>
          <p:spPr bwMode="auto">
            <a:xfrm>
              <a:off x="3032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4" name="Oval 32"/>
            <p:cNvSpPr>
              <a:spLocks noChangeArrowheads="1"/>
            </p:cNvSpPr>
            <p:nvPr/>
          </p:nvSpPr>
          <p:spPr bwMode="auto">
            <a:xfrm>
              <a:off x="3812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5" name="Oval 33"/>
            <p:cNvSpPr>
              <a:spLocks noChangeArrowheads="1"/>
            </p:cNvSpPr>
            <p:nvPr/>
          </p:nvSpPr>
          <p:spPr bwMode="auto">
            <a:xfrm>
              <a:off x="3032" y="1872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6" name="Oval 34"/>
            <p:cNvSpPr>
              <a:spLocks noChangeArrowheads="1"/>
            </p:cNvSpPr>
            <p:nvPr/>
          </p:nvSpPr>
          <p:spPr bwMode="auto">
            <a:xfrm>
              <a:off x="3812" y="1872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17" name="Line 35"/>
            <p:cNvSpPr>
              <a:spLocks noChangeShapeType="1"/>
            </p:cNvSpPr>
            <p:nvPr/>
          </p:nvSpPr>
          <p:spPr bwMode="auto">
            <a:xfrm>
              <a:off x="3368" y="1152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>
              <a:off x="3176" y="1344"/>
              <a:ext cx="0" cy="5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37"/>
            <p:cNvSpPr>
              <a:spLocks noChangeShapeType="1"/>
            </p:cNvSpPr>
            <p:nvPr/>
          </p:nvSpPr>
          <p:spPr bwMode="auto">
            <a:xfrm>
              <a:off x="3368" y="2016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38"/>
            <p:cNvSpPr txBox="1">
              <a:spLocks noChangeArrowheads="1"/>
            </p:cNvSpPr>
            <p:nvPr/>
          </p:nvSpPr>
          <p:spPr bwMode="auto">
            <a:xfrm>
              <a:off x="3070" y="1464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3368" y="201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41"/>
            <p:cNvSpPr txBox="1">
              <a:spLocks noChangeArrowheads="1"/>
            </p:cNvSpPr>
            <p:nvPr/>
          </p:nvSpPr>
          <p:spPr bwMode="auto">
            <a:xfrm>
              <a:off x="3452" y="1296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42"/>
            <p:cNvSpPr txBox="1">
              <a:spLocks noChangeArrowheads="1"/>
            </p:cNvSpPr>
            <p:nvPr/>
          </p:nvSpPr>
          <p:spPr bwMode="auto">
            <a:xfrm>
              <a:off x="3992" y="1440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" name="Oval 43"/>
            <p:cNvSpPr>
              <a:spLocks noChangeArrowheads="1"/>
            </p:cNvSpPr>
            <p:nvPr/>
          </p:nvSpPr>
          <p:spPr bwMode="auto">
            <a:xfrm>
              <a:off x="4560" y="1008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6" name="Oval 44"/>
            <p:cNvSpPr>
              <a:spLocks noChangeArrowheads="1"/>
            </p:cNvSpPr>
            <p:nvPr/>
          </p:nvSpPr>
          <p:spPr bwMode="auto">
            <a:xfrm>
              <a:off x="4560" y="1872"/>
              <a:ext cx="336" cy="33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  <p:sp>
          <p:nvSpPr>
            <p:cNvPr id="27" name="Line 45"/>
            <p:cNvSpPr>
              <a:spLocks noChangeShapeType="1"/>
            </p:cNvSpPr>
            <p:nvPr/>
          </p:nvSpPr>
          <p:spPr bwMode="auto">
            <a:xfrm>
              <a:off x="4704" y="1344"/>
              <a:ext cx="0" cy="5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46"/>
            <p:cNvSpPr txBox="1">
              <a:spLocks noChangeArrowheads="1"/>
            </p:cNvSpPr>
            <p:nvPr/>
          </p:nvSpPr>
          <p:spPr bwMode="auto">
            <a:xfrm>
              <a:off x="4598" y="1464"/>
              <a:ext cx="1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9" name="Line 47"/>
            <p:cNvSpPr>
              <a:spLocks noChangeShapeType="1"/>
            </p:cNvSpPr>
            <p:nvPr/>
          </p:nvSpPr>
          <p:spPr bwMode="auto">
            <a:xfrm>
              <a:off x="4136" y="1152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48"/>
            <p:cNvSpPr>
              <a:spLocks noChangeShapeType="1"/>
            </p:cNvSpPr>
            <p:nvPr/>
          </p:nvSpPr>
          <p:spPr bwMode="auto">
            <a:xfrm>
              <a:off x="4136" y="2016"/>
              <a:ext cx="4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49"/>
            <p:cNvSpPr>
              <a:spLocks/>
            </p:cNvSpPr>
            <p:nvPr/>
          </p:nvSpPr>
          <p:spPr bwMode="auto">
            <a:xfrm>
              <a:off x="4088" y="1296"/>
              <a:ext cx="152" cy="624"/>
            </a:xfrm>
            <a:custGeom>
              <a:avLst/>
              <a:gdLst>
                <a:gd name="T0" fmla="*/ 0 w 200"/>
                <a:gd name="T1" fmla="*/ 624 h 624"/>
                <a:gd name="T2" fmla="*/ 192 w 200"/>
                <a:gd name="T3" fmla="*/ 336 h 624"/>
                <a:gd name="T4" fmla="*/ 48 w 200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624">
                  <a:moveTo>
                    <a:pt x="0" y="624"/>
                  </a:moveTo>
                  <a:cubicBezTo>
                    <a:pt x="92" y="532"/>
                    <a:pt x="184" y="440"/>
                    <a:pt x="192" y="336"/>
                  </a:cubicBezTo>
                  <a:cubicBezTo>
                    <a:pt x="200" y="232"/>
                    <a:pt x="72" y="56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rgbClr val="FB1105"/>
              </a:solidFill>
              <a:prstDash val="solid"/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50"/>
            <p:cNvSpPr>
              <a:spLocks/>
            </p:cNvSpPr>
            <p:nvPr/>
          </p:nvSpPr>
          <p:spPr bwMode="auto">
            <a:xfrm flipH="1">
              <a:off x="3744" y="1296"/>
              <a:ext cx="104" cy="624"/>
            </a:xfrm>
            <a:custGeom>
              <a:avLst/>
              <a:gdLst>
                <a:gd name="T0" fmla="*/ 0 w 200"/>
                <a:gd name="T1" fmla="*/ 624 h 624"/>
                <a:gd name="T2" fmla="*/ 192 w 200"/>
                <a:gd name="T3" fmla="*/ 336 h 624"/>
                <a:gd name="T4" fmla="*/ 48 w 200"/>
                <a:gd name="T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0" h="624">
                  <a:moveTo>
                    <a:pt x="0" y="624"/>
                  </a:moveTo>
                  <a:cubicBezTo>
                    <a:pt x="92" y="532"/>
                    <a:pt x="184" y="440"/>
                    <a:pt x="192" y="336"/>
                  </a:cubicBezTo>
                  <a:cubicBezTo>
                    <a:pt x="200" y="232"/>
                    <a:pt x="72" y="56"/>
                    <a:pt x="48" y="0"/>
                  </a:cubicBezTo>
                </a:path>
              </a:pathLst>
            </a:custGeom>
            <a:noFill/>
            <a:ln w="12700" cap="flat" cmpd="sng">
              <a:solidFill>
                <a:srgbClr val="FB1105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05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 smtClean="0"/>
              <a:t>Weighted Graph</a:t>
            </a:r>
            <a:endParaRPr lang="ms-MY" altLang="en-US" dirty="0"/>
          </a:p>
          <a:p>
            <a:pPr lvl="1"/>
            <a:r>
              <a:rPr lang="en-US" altLang="en-US" dirty="0" smtClean="0"/>
              <a:t>Definition</a:t>
            </a:r>
            <a:r>
              <a:rPr lang="en-US" altLang="en-US" dirty="0"/>
              <a:t>: </a:t>
            </a:r>
          </a:p>
          <a:p>
            <a:pPr lvl="2"/>
            <a:r>
              <a:rPr lang="en-US" altLang="en-US" dirty="0"/>
              <a:t>A weighted graph </a:t>
            </a:r>
            <a:r>
              <a:rPr lang="en-US" altLang="en-US" i="1" dirty="0" smtClean="0">
                <a:solidFill>
                  <a:srgbClr val="FF0000"/>
                </a:solidFill>
              </a:rPr>
              <a:t>G</a:t>
            </a:r>
            <a:r>
              <a:rPr lang="en-US" altLang="en-US" dirty="0" smtClean="0"/>
              <a:t> </a:t>
            </a:r>
            <a:r>
              <a:rPr lang="en-US" altLang="en-US" dirty="0"/>
              <a:t>(undirected or directed) </a:t>
            </a:r>
            <a:r>
              <a:rPr lang="en-US" altLang="en-US" dirty="0" smtClean="0"/>
              <a:t>consists </a:t>
            </a:r>
            <a:r>
              <a:rPr lang="en-US" altLang="en-US" dirty="0"/>
              <a:t>of  a set 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of vertices, a set 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 of edges, and a function </a:t>
            </a:r>
            <a:r>
              <a:rPr lang="en-US" altLang="en-US" dirty="0">
                <a:solidFill>
                  <a:srgbClr val="FF0000"/>
                </a:solidFill>
              </a:rPr>
              <a:t>w</a:t>
            </a:r>
            <a:r>
              <a:rPr lang="en-US" altLang="en-US" dirty="0"/>
              <a:t> from 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 to </a:t>
            </a:r>
            <a:r>
              <a:rPr lang="en-US" altLang="en-US" dirty="0" smtClean="0"/>
              <a:t>the </a:t>
            </a:r>
            <a:r>
              <a:rPr lang="en-US" altLang="en-US" dirty="0"/>
              <a:t>real </a:t>
            </a:r>
            <a:r>
              <a:rPr lang="en-US" altLang="en-US" dirty="0" smtClean="0"/>
              <a:t>numbers</a:t>
            </a:r>
            <a:endParaRPr lang="en-US" altLang="en-US" dirty="0"/>
          </a:p>
          <a:p>
            <a:pPr lvl="2"/>
            <a:r>
              <a:rPr lang="en-US" altLang="en-US" dirty="0"/>
              <a:t>The sets 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and 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i="1" dirty="0"/>
              <a:t> </a:t>
            </a:r>
            <a:r>
              <a:rPr lang="en-US" altLang="en-US" dirty="0"/>
              <a:t>are as described in the definitions of graph and digraph. </a:t>
            </a:r>
            <a:r>
              <a:rPr lang="en-US" altLang="en-US" b="1" i="1" dirty="0">
                <a:solidFill>
                  <a:srgbClr val="FF0000"/>
                </a:solidFill>
              </a:rPr>
              <a:t>w(e)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is the </a:t>
            </a:r>
            <a:r>
              <a:rPr lang="en-US" altLang="en-US" i="1" dirty="0"/>
              <a:t>weight</a:t>
            </a:r>
            <a:r>
              <a:rPr lang="en-US" altLang="en-US" dirty="0"/>
              <a:t> or </a:t>
            </a:r>
            <a:r>
              <a:rPr lang="en-US" altLang="en-US" i="1" dirty="0"/>
              <a:t>cost</a:t>
            </a:r>
            <a:r>
              <a:rPr lang="en-US" altLang="en-US" dirty="0"/>
              <a:t> of </a:t>
            </a:r>
            <a:r>
              <a:rPr lang="en-US" altLang="en-US" i="1" dirty="0">
                <a:solidFill>
                  <a:srgbClr val="FF0000"/>
                </a:solidFill>
              </a:rPr>
              <a:t>e</a:t>
            </a:r>
            <a:r>
              <a:rPr lang="en-US" altLang="en-US" dirty="0"/>
              <a:t>. Written as </a:t>
            </a:r>
            <a:r>
              <a:rPr lang="en-US" altLang="en-US" b="1" i="1" dirty="0">
                <a:solidFill>
                  <a:srgbClr val="FF0000"/>
                </a:solidFill>
              </a:rPr>
              <a:t>G = (</a:t>
            </a:r>
            <a:r>
              <a:rPr lang="en-US" altLang="en-US" b="1" i="1" dirty="0" err="1" smtClean="0">
                <a:solidFill>
                  <a:srgbClr val="FF0000"/>
                </a:solidFill>
              </a:rPr>
              <a:t>V,E,w</a:t>
            </a:r>
            <a:r>
              <a:rPr lang="en-US" altLang="en-US" b="1" i="1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en-US" altLang="en-US" dirty="0"/>
              <a:t>The figure has six vertices and </a:t>
            </a:r>
            <a:r>
              <a:rPr lang="en-US" altLang="en-US" dirty="0" smtClean="0"/>
              <a:t>ten </a:t>
            </a:r>
            <a:r>
              <a:rPr lang="en-US" altLang="en-US" dirty="0"/>
              <a:t>edges:</a:t>
            </a:r>
          </a:p>
          <a:p>
            <a:pPr lvl="2"/>
            <a:r>
              <a:rPr lang="en-US" altLang="en-US" dirty="0" smtClean="0"/>
              <a:t>The </a:t>
            </a:r>
            <a:r>
              <a:rPr lang="en-US" altLang="en-US" dirty="0"/>
              <a:t>weight of each edge is shown on the </a:t>
            </a:r>
            <a:r>
              <a:rPr lang="en-US" altLang="en-US" dirty="0" smtClean="0"/>
              <a:t>edge </a:t>
            </a:r>
          </a:p>
          <a:p>
            <a:pPr lvl="3"/>
            <a:r>
              <a:rPr lang="en-US" altLang="en-US" sz="2000" dirty="0" smtClean="0"/>
              <a:t>The </a:t>
            </a:r>
            <a:r>
              <a:rPr lang="en-US" altLang="en-US" sz="2000" dirty="0"/>
              <a:t>weight of edge (A,B) is 30, </a:t>
            </a:r>
            <a:endParaRPr lang="en-US" altLang="en-US" sz="2000" dirty="0" smtClean="0"/>
          </a:p>
          <a:p>
            <a:pPr lvl="3"/>
            <a:r>
              <a:rPr lang="en-US" altLang="en-US" sz="2000" dirty="0" smtClean="0"/>
              <a:t>The </a:t>
            </a:r>
            <a:r>
              <a:rPr lang="en-US" altLang="en-US" sz="2000" dirty="0"/>
              <a:t>weight of edge (A,D) is </a:t>
            </a:r>
            <a:r>
              <a:rPr lang="en-US" altLang="en-US" sz="2000" dirty="0" smtClean="0"/>
              <a:t>50</a:t>
            </a:r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grpSp>
        <p:nvGrpSpPr>
          <p:cNvPr id="33" name="Group 5"/>
          <p:cNvGrpSpPr>
            <a:grpSpLocks/>
          </p:cNvGrpSpPr>
          <p:nvPr/>
        </p:nvGrpSpPr>
        <p:grpSpPr bwMode="auto">
          <a:xfrm>
            <a:off x="6268569" y="3634710"/>
            <a:ext cx="5715000" cy="2806700"/>
            <a:chOff x="2340" y="4680"/>
            <a:chExt cx="7380" cy="3060"/>
          </a:xfrm>
        </p:grpSpPr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5580" y="4680"/>
              <a:ext cx="72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A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5040" y="7020"/>
              <a:ext cx="72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D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3060" y="5400"/>
              <a:ext cx="72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B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37" name="Oval 9"/>
            <p:cNvSpPr>
              <a:spLocks noChangeArrowheads="1"/>
            </p:cNvSpPr>
            <p:nvPr/>
          </p:nvSpPr>
          <p:spPr bwMode="auto">
            <a:xfrm>
              <a:off x="8460" y="6660"/>
              <a:ext cx="72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E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38" name="Line 10"/>
            <p:cNvSpPr>
              <a:spLocks noChangeShapeType="1"/>
            </p:cNvSpPr>
            <p:nvPr/>
          </p:nvSpPr>
          <p:spPr bwMode="auto">
            <a:xfrm flipH="1">
              <a:off x="3420" y="5940"/>
              <a:ext cx="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3600" y="5040"/>
              <a:ext cx="198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2880" y="6480"/>
              <a:ext cx="72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C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6120" y="5220"/>
              <a:ext cx="2340" cy="16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Oval 14"/>
            <p:cNvSpPr>
              <a:spLocks noChangeArrowheads="1"/>
            </p:cNvSpPr>
            <p:nvPr/>
          </p:nvSpPr>
          <p:spPr bwMode="auto">
            <a:xfrm>
              <a:off x="8460" y="5220"/>
              <a:ext cx="720" cy="5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F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 flipH="1" flipV="1">
              <a:off x="6300" y="4860"/>
              <a:ext cx="216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 flipV="1">
              <a:off x="5400" y="5220"/>
              <a:ext cx="540" cy="1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17"/>
            <p:cNvSpPr txBox="1">
              <a:spLocks noChangeArrowheads="1"/>
            </p:cNvSpPr>
            <p:nvPr/>
          </p:nvSpPr>
          <p:spPr bwMode="auto">
            <a:xfrm>
              <a:off x="4320" y="486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30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46" name="Text Box 18"/>
            <p:cNvSpPr txBox="1">
              <a:spLocks noChangeArrowheads="1"/>
            </p:cNvSpPr>
            <p:nvPr/>
          </p:nvSpPr>
          <p:spPr bwMode="auto">
            <a:xfrm>
              <a:off x="4680" y="594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30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47" name="Text Box 19"/>
            <p:cNvSpPr txBox="1">
              <a:spLocks noChangeArrowheads="1"/>
            </p:cNvSpPr>
            <p:nvPr/>
          </p:nvSpPr>
          <p:spPr bwMode="auto">
            <a:xfrm>
              <a:off x="5760" y="540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50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48" name="Text Box 20"/>
            <p:cNvSpPr txBox="1">
              <a:spLocks noChangeArrowheads="1"/>
            </p:cNvSpPr>
            <p:nvPr/>
          </p:nvSpPr>
          <p:spPr bwMode="auto">
            <a:xfrm>
              <a:off x="7200" y="4732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dirty="0">
                  <a:latin typeface="Times New Roman" panose="02020603050405020304" pitchFamily="18" charset="0"/>
                  <a:cs typeface="Arial" panose="020B0604020202020204" pitchFamily="34" charset="0"/>
                </a:rPr>
                <a:t>100</a:t>
              </a:r>
              <a:endParaRPr lang="en-US" altLang="en-US" dirty="0">
                <a:cs typeface="Arial" panose="020B0604020202020204" pitchFamily="34" charset="0"/>
              </a:endParaRPr>
            </a:p>
          </p:txBody>
        </p:sp>
        <p:sp>
          <p:nvSpPr>
            <p:cNvPr id="49" name="Text Box 21"/>
            <p:cNvSpPr txBox="1">
              <a:spLocks noChangeArrowheads="1"/>
            </p:cNvSpPr>
            <p:nvPr/>
          </p:nvSpPr>
          <p:spPr bwMode="auto">
            <a:xfrm>
              <a:off x="2340" y="612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40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7200" y="612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40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51" name="Text Box 23"/>
            <p:cNvSpPr txBox="1">
              <a:spLocks noChangeArrowheads="1"/>
            </p:cNvSpPr>
            <p:nvPr/>
          </p:nvSpPr>
          <p:spPr bwMode="auto">
            <a:xfrm>
              <a:off x="4140" y="702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10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52" name="Line 24"/>
            <p:cNvSpPr>
              <a:spLocks noChangeShapeType="1"/>
            </p:cNvSpPr>
            <p:nvPr/>
          </p:nvSpPr>
          <p:spPr bwMode="auto">
            <a:xfrm flipH="1" flipV="1">
              <a:off x="3600" y="6660"/>
              <a:ext cx="14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5"/>
            <p:cNvSpPr>
              <a:spLocks noChangeShapeType="1"/>
            </p:cNvSpPr>
            <p:nvPr/>
          </p:nvSpPr>
          <p:spPr bwMode="auto">
            <a:xfrm flipH="1">
              <a:off x="5760" y="7020"/>
              <a:ext cx="270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6"/>
            <p:cNvSpPr>
              <a:spLocks noChangeShapeType="1"/>
            </p:cNvSpPr>
            <p:nvPr/>
          </p:nvSpPr>
          <p:spPr bwMode="auto">
            <a:xfrm flipH="1" flipV="1">
              <a:off x="3600" y="6660"/>
              <a:ext cx="50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7"/>
            <p:cNvSpPr>
              <a:spLocks noChangeShapeType="1"/>
            </p:cNvSpPr>
            <p:nvPr/>
          </p:nvSpPr>
          <p:spPr bwMode="auto">
            <a:xfrm flipH="1">
              <a:off x="3600" y="5760"/>
              <a:ext cx="504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8"/>
            <p:cNvSpPr>
              <a:spLocks noChangeShapeType="1"/>
            </p:cNvSpPr>
            <p:nvPr/>
          </p:nvSpPr>
          <p:spPr bwMode="auto">
            <a:xfrm flipH="1" flipV="1">
              <a:off x="8820" y="5760"/>
              <a:ext cx="0" cy="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 Box 29"/>
            <p:cNvSpPr txBox="1">
              <a:spLocks noChangeArrowheads="1"/>
            </p:cNvSpPr>
            <p:nvPr/>
          </p:nvSpPr>
          <p:spPr bwMode="auto">
            <a:xfrm>
              <a:off x="9000" y="594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70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58" name="Text Box 30"/>
            <p:cNvSpPr txBox="1">
              <a:spLocks noChangeArrowheads="1"/>
            </p:cNvSpPr>
            <p:nvPr/>
          </p:nvSpPr>
          <p:spPr bwMode="auto">
            <a:xfrm>
              <a:off x="7020" y="720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20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  <p:sp>
          <p:nvSpPr>
            <p:cNvPr id="59" name="Text Box 31"/>
            <p:cNvSpPr txBox="1">
              <a:spLocks noChangeArrowheads="1"/>
            </p:cNvSpPr>
            <p:nvPr/>
          </p:nvSpPr>
          <p:spPr bwMode="auto">
            <a:xfrm>
              <a:off x="5940" y="6300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10</a:t>
              </a:r>
              <a:endParaRPr lang="en-US" altLang="en-US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01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ms-MY" altLang="en-US" dirty="0" smtClean="0"/>
              <a:t>Weighted Graph</a:t>
            </a:r>
            <a:endParaRPr lang="ms-MY" altLang="en-US" dirty="0"/>
          </a:p>
          <a:p>
            <a:pPr lvl="1"/>
            <a:r>
              <a:rPr lang="en-US" altLang="en-US" sz="2000" dirty="0" smtClean="0"/>
              <a:t>Applied </a:t>
            </a:r>
            <a:r>
              <a:rPr lang="en-US" altLang="en-US" sz="2000" dirty="0"/>
              <a:t>in real world as a map of cities then, user use it to find the quickest route from one city to the other city. </a:t>
            </a:r>
            <a:endParaRPr lang="en-US" altLang="en-US" sz="2000" dirty="0" smtClean="0"/>
          </a:p>
          <a:p>
            <a:pPr lvl="1"/>
            <a:r>
              <a:rPr lang="en-US" altLang="en-US" sz="2400" dirty="0" smtClean="0"/>
              <a:t>Solving </a:t>
            </a:r>
            <a:r>
              <a:rPr lang="en-US" altLang="en-US" sz="2400" dirty="0"/>
              <a:t>problem by computer algorithm </a:t>
            </a:r>
            <a:endParaRPr lang="en-US" altLang="en-US" sz="2400" dirty="0" smtClean="0"/>
          </a:p>
          <a:p>
            <a:pPr lvl="1"/>
            <a:r>
              <a:rPr lang="en-US" altLang="en-US" dirty="0"/>
              <a:t>Graph </a:t>
            </a:r>
            <a:r>
              <a:rPr lang="en-US" altLang="en-US" dirty="0" smtClean="0"/>
              <a:t>Brute Force:</a:t>
            </a:r>
            <a:endParaRPr lang="en-US" altLang="en-US" dirty="0"/>
          </a:p>
          <a:p>
            <a:pPr lvl="2"/>
            <a:r>
              <a:rPr lang="en-US" altLang="en-US" dirty="0"/>
              <a:t>Depth First Search </a:t>
            </a:r>
            <a:r>
              <a:rPr lang="en-US" altLang="en-US" dirty="0" smtClean="0"/>
              <a:t>(DFS)</a:t>
            </a:r>
            <a:endParaRPr lang="en-US" altLang="en-US" dirty="0"/>
          </a:p>
          <a:p>
            <a:pPr lvl="2"/>
            <a:r>
              <a:rPr lang="en-US" altLang="en-US" dirty="0"/>
              <a:t>Breadth First </a:t>
            </a:r>
            <a:r>
              <a:rPr lang="en-US" altLang="en-US" dirty="0" smtClean="0"/>
              <a:t>Search (BFS) </a:t>
            </a:r>
          </a:p>
          <a:p>
            <a:pPr lvl="1"/>
            <a:r>
              <a:rPr lang="en-US" altLang="en-US" dirty="0"/>
              <a:t> </a:t>
            </a:r>
            <a:r>
              <a:rPr lang="en-US" altLang="en-US" dirty="0" smtClean="0"/>
              <a:t>Graph Greedy </a:t>
            </a:r>
            <a:r>
              <a:rPr lang="en-US" altLang="en-US" sz="2400" dirty="0" smtClean="0"/>
              <a:t>Algorithms:</a:t>
            </a:r>
          </a:p>
          <a:p>
            <a:pPr lvl="2"/>
            <a:r>
              <a:rPr lang="en-US" altLang="en-US" dirty="0" err="1" smtClean="0"/>
              <a:t>Kruskal’s</a:t>
            </a:r>
            <a:r>
              <a:rPr lang="en-US" altLang="en-US" dirty="0" smtClean="0"/>
              <a:t> Algorithm</a:t>
            </a:r>
          </a:p>
          <a:p>
            <a:pPr lvl="2"/>
            <a:r>
              <a:rPr lang="en-US" altLang="en-US" dirty="0" smtClean="0"/>
              <a:t>Prim’s </a:t>
            </a:r>
            <a:r>
              <a:rPr lang="en-US" altLang="en-US" dirty="0"/>
              <a:t>Algorithm </a:t>
            </a:r>
            <a:endParaRPr lang="en-US" altLang="en-US" dirty="0" smtClean="0"/>
          </a:p>
          <a:p>
            <a:pPr lvl="2"/>
            <a:r>
              <a:rPr lang="en-US" altLang="en-US" dirty="0" smtClean="0"/>
              <a:t>Dijkstra’s Algorithm</a:t>
            </a:r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42" y="2647968"/>
            <a:ext cx="2387895" cy="36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0" y="322169"/>
            <a:ext cx="11237259" cy="1181287"/>
          </a:xfrm>
        </p:spPr>
        <p:txBody>
          <a:bodyPr>
            <a:normAutofit/>
          </a:bodyPr>
          <a:lstStyle/>
          <a:p>
            <a:r>
              <a:rPr lang="en-US" dirty="0"/>
              <a:t>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Connected </a:t>
            </a:r>
            <a:r>
              <a:rPr lang="en-US" altLang="en-US" dirty="0"/>
              <a:t>graph</a:t>
            </a:r>
          </a:p>
          <a:p>
            <a:pPr lvl="1"/>
            <a:r>
              <a:rPr lang="en-US" altLang="en-US" dirty="0"/>
              <a:t>A graph if there is a path from every vertex to every other </a:t>
            </a:r>
            <a:r>
              <a:rPr lang="en-US" altLang="en-US" dirty="0" smtClean="0"/>
              <a:t>vertex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Disconnected graph</a:t>
            </a:r>
            <a:endParaRPr lang="en-US" altLang="en-US" dirty="0"/>
          </a:p>
          <a:p>
            <a:pPr lvl="1"/>
            <a:r>
              <a:rPr lang="en-US" altLang="en-US" dirty="0"/>
              <a:t>A graph that is not </a:t>
            </a:r>
            <a:r>
              <a:rPr lang="en-US" altLang="en-US" dirty="0" smtClean="0"/>
              <a:t>connected but </a:t>
            </a:r>
            <a:r>
              <a:rPr lang="en-US" altLang="en-US" dirty="0"/>
              <a:t>consists of connected </a:t>
            </a:r>
            <a:r>
              <a:rPr lang="en-US" altLang="en-US" dirty="0" smtClean="0"/>
              <a:t>components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 smtClean="0">
              <a:solidFill>
                <a:srgbClr val="FF0000"/>
              </a:solidFill>
            </a:endParaRPr>
          </a:p>
          <a:p>
            <a:pPr lvl="1"/>
            <a:endParaRPr lang="ms-MY" altLang="en-US" sz="2000" dirty="0">
              <a:solidFill>
                <a:srgbClr val="FF0000"/>
              </a:solidFill>
            </a:endParaRPr>
          </a:p>
          <a:p>
            <a:pPr lvl="1"/>
            <a:endParaRPr lang="ms-MY" altLang="en-US" sz="2000" dirty="0"/>
          </a:p>
          <a:p>
            <a:pPr marL="990600" lvl="1" indent="-533400">
              <a:lnSpc>
                <a:spcPct val="80000"/>
              </a:lnSpc>
              <a:buFontTx/>
              <a:buNone/>
            </a:pPr>
            <a:endParaRPr lang="ms-MY" altLang="en-US" sz="2000" i="1" dirty="0"/>
          </a:p>
          <a:p>
            <a:pPr lvl="1" algn="just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83" y="4838747"/>
            <a:ext cx="2095500" cy="12668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55593" y="2663078"/>
            <a:ext cx="1533580" cy="1266825"/>
            <a:chOff x="9849392" y="1766560"/>
            <a:chExt cx="1533580" cy="12668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57"/>
            <a:stretch/>
          </p:blipFill>
          <p:spPr>
            <a:xfrm>
              <a:off x="9887989" y="1766560"/>
              <a:ext cx="1494983" cy="1266825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9849392" y="2108719"/>
              <a:ext cx="89574" cy="933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7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2787</Words>
  <Application>Microsoft Office PowerPoint</Application>
  <PresentationFormat>Widescreen</PresentationFormat>
  <Paragraphs>672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 Unicode MS</vt:lpstr>
      <vt:lpstr>Adobe Garamond Pro</vt:lpstr>
      <vt:lpstr>Arial</vt:lpstr>
      <vt:lpstr>Calibri</vt:lpstr>
      <vt:lpstr>Courier New</vt:lpstr>
      <vt:lpstr>Lucida Sans Unicode</vt:lpstr>
      <vt:lpstr>Symbol</vt:lpstr>
      <vt:lpstr>Times New Roman</vt:lpstr>
      <vt:lpstr>Office Theme</vt:lpstr>
      <vt:lpstr>Document</vt:lpstr>
      <vt:lpstr>ALGORITHM &amp; COMPLEXITY</vt:lpstr>
      <vt:lpstr>Graph: An Introduction</vt:lpstr>
      <vt:lpstr>Graph: An Introduction</vt:lpstr>
      <vt:lpstr>Graph: An Introduction</vt:lpstr>
      <vt:lpstr>Graph Types</vt:lpstr>
      <vt:lpstr>Graph Types</vt:lpstr>
      <vt:lpstr>Graph Types</vt:lpstr>
      <vt:lpstr>Graph Types</vt:lpstr>
      <vt:lpstr>Graph Types</vt:lpstr>
      <vt:lpstr>Graph Types</vt:lpstr>
      <vt:lpstr>Graph Types</vt:lpstr>
      <vt:lpstr>Graph Types</vt:lpstr>
      <vt:lpstr>Graph Types</vt:lpstr>
      <vt:lpstr>Graph Types</vt:lpstr>
      <vt:lpstr>Graphs and Trees</vt:lpstr>
      <vt:lpstr>Graphs Representation in Programming </vt:lpstr>
      <vt:lpstr>Graphs Representation in Programming </vt:lpstr>
      <vt:lpstr>Graphs Representation in Programming </vt:lpstr>
      <vt:lpstr>Graphs Representation in Programming </vt:lpstr>
      <vt:lpstr>Graphs Representation</vt:lpstr>
      <vt:lpstr>Graphs Representation in Programming </vt:lpstr>
      <vt:lpstr>Graphs Representation in Programming </vt:lpstr>
      <vt:lpstr>Graphs Representation</vt:lpstr>
      <vt:lpstr>Graphs Representation</vt:lpstr>
      <vt:lpstr>Operations on graphs</vt:lpstr>
      <vt:lpstr>Graph Applications</vt:lpstr>
      <vt:lpstr>Graph Applications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Brute Force Algorithms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Greedy Algorithm for Graph Traversal</vt:lpstr>
      <vt:lpstr>Graph: Tutorial 1</vt:lpstr>
      <vt:lpstr>Graph: Tutorial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Afiq Ziqri</dc:creator>
  <cp:lastModifiedBy>Dr Salama</cp:lastModifiedBy>
  <cp:revision>233</cp:revision>
  <dcterms:created xsi:type="dcterms:W3CDTF">2019-02-20T06:39:45Z</dcterms:created>
  <dcterms:modified xsi:type="dcterms:W3CDTF">2021-06-13T05:02:42Z</dcterms:modified>
</cp:coreProperties>
</file>